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1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94660"/>
  </p:normalViewPr>
  <p:slideViewPr>
    <p:cSldViewPr snapToGrid="0">
      <p:cViewPr varScale="1">
        <p:scale>
          <a:sx n="75" d="100"/>
          <a:sy n="75" d="100"/>
        </p:scale>
        <p:origin x="22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AEEB9-6086-4C3E-A33A-702A13F85CFD}" type="datetimeFigureOut">
              <a:rPr lang="es-ES"/>
              <a:t>15/06/2015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099D37-F7A3-4D07-B75A-C8C28F182241}" type="slidenum">
              <a:rPr lang="es-ES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4469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99D37-F7A3-4D07-B75A-C8C28F182241}" type="slidenum">
              <a:rPr lang="es-ES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31015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99D37-F7A3-4D07-B75A-C8C28F182241}" type="slidenum">
              <a:rPr lang="es-ES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76799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99D37-F7A3-4D07-B75A-C8C28F182241}" type="slidenum">
              <a:rPr lang="es-ES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84520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99D37-F7A3-4D07-B75A-C8C28F182241}" type="slidenum">
              <a:rPr lang="es-ES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64248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99D37-F7A3-4D07-B75A-C8C28F182241}" type="slidenum">
              <a:rPr lang="es-ES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92831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99D37-F7A3-4D07-B75A-C8C28F182241}" type="slidenum">
              <a:rPr lang="es-ES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94968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99D37-F7A3-4D07-B75A-C8C28F182241}" type="slidenum">
              <a:rPr lang="es-ES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46396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99D37-F7A3-4D07-B75A-C8C28F182241}" type="slidenum">
              <a:rPr lang="es-ES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21336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99D37-F7A3-4D07-B75A-C8C28F182241}" type="slidenum">
              <a:rPr lang="es-ES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23459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99D37-F7A3-4D07-B75A-C8C28F182241}" type="slidenum">
              <a:rPr lang="es-ES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7286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99D37-F7A3-4D07-B75A-C8C28F182241}" type="slidenum">
              <a:rPr lang="es-ES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7536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99D37-F7A3-4D07-B75A-C8C28F182241}" type="slidenum">
              <a:rPr lang="es-ES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0091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99D37-F7A3-4D07-B75A-C8C28F182241}" type="slidenum">
              <a:rPr lang="es-ES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7839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99D37-F7A3-4D07-B75A-C8C28F182241}" type="slidenum">
              <a:rPr lang="es-ES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2045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99D37-F7A3-4D07-B75A-C8C28F182241}" type="slidenum">
              <a:rPr lang="es-ES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5012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99D37-F7A3-4D07-B75A-C8C28F182241}" type="slidenum">
              <a:rPr lang="es-ES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9252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99D37-F7A3-4D07-B75A-C8C28F182241}" type="slidenum">
              <a:rPr lang="es-ES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13422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99D37-F7A3-4D07-B75A-C8C28F182241}" type="slidenum">
              <a:rPr lang="es-ES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3290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6/15/2015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62372" y="-86911"/>
            <a:ext cx="10442708" cy="1824038"/>
          </a:xfrm>
        </p:spPr>
        <p:txBody>
          <a:bodyPr/>
          <a:lstStyle/>
          <a:p>
            <a:r>
              <a:rPr lang="es-ES" dirty="0"/>
              <a:t>THE THREE-POINT VERTEX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4724400" y="2388357"/>
            <a:ext cx="3015597" cy="120032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s-ES" sz="4000" dirty="0">
                <a:latin typeface="Arial"/>
                <a:cs typeface="Arial"/>
              </a:rPr>
              <a:t>HUGS 2015</a:t>
            </a:r>
          </a:p>
          <a:p>
            <a:pPr algn="ctr"/>
            <a:r>
              <a:rPr lang="es-ES" sz="3200" dirty="0">
                <a:latin typeface="Arial"/>
                <a:cs typeface="Arial"/>
              </a:rPr>
              <a:t>June 01-19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3151" y="1960859"/>
            <a:ext cx="1910609" cy="191378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0733" y="1766546"/>
            <a:ext cx="1871993" cy="218196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3657022" y="4109593"/>
            <a:ext cx="5131037" cy="707886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s-ES" sz="4000" dirty="0">
                <a:latin typeface="Arial"/>
                <a:cs typeface="Arial"/>
              </a:rPr>
              <a:t>Luis A. Fernández R.</a:t>
            </a:r>
            <a:endParaRPr lang="es-ES" sz="4000"/>
          </a:p>
        </p:txBody>
      </p:sp>
    </p:spTree>
    <p:extLst>
      <p:ext uri="{BB962C8B-B14F-4D97-AF65-F5344CB8AC3E}">
        <p14:creationId xmlns:p14="http://schemas.microsoft.com/office/powerpoint/2010/main" val="2360444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455433" y="28754"/>
            <a:ext cx="4777915" cy="707886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s-ES" sz="4000" i="1" dirty="0" err="1">
                <a:solidFill>
                  <a:srgbClr val="DF2E28"/>
                </a:solidFill>
                <a:latin typeface="Arial"/>
                <a:cs typeface="Arial"/>
              </a:rPr>
              <a:t>Three-point</a:t>
            </a:r>
            <a:r>
              <a:rPr lang="es-ES" sz="4000" i="1" dirty="0">
                <a:solidFill>
                  <a:srgbClr val="DF2E28"/>
                </a:solidFill>
                <a:latin typeface="Arial"/>
                <a:cs typeface="Arial"/>
              </a:rPr>
              <a:t> </a:t>
            </a:r>
            <a:r>
              <a:rPr lang="es-ES" sz="4000" i="1" dirty="0" err="1">
                <a:solidFill>
                  <a:srgbClr val="DF2E28"/>
                </a:solidFill>
                <a:latin typeface="Arial"/>
                <a:cs typeface="Arial"/>
              </a:rPr>
              <a:t>vertex</a:t>
            </a:r>
            <a:endParaRPr lang="es-ES" i="1" dirty="0" err="1">
              <a:solidFill>
                <a:srgbClr val="DF2E28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933094" y="904727"/>
            <a:ext cx="11602992" cy="707886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r>
              <a:rPr lang="es-ES" sz="4000" dirty="0" err="1">
                <a:solidFill>
                  <a:srgbClr val="FE801A"/>
                </a:solidFill>
                <a:latin typeface="Times New Roman"/>
                <a:cs typeface="Times New Roman"/>
              </a:rPr>
              <a:t>Criteria</a:t>
            </a:r>
            <a:r>
              <a:rPr lang="es-ES" sz="4000" dirty="0">
                <a:solidFill>
                  <a:srgbClr val="FE801A"/>
                </a:solidFill>
                <a:latin typeface="Times New Roman"/>
                <a:cs typeface="Times New Roman"/>
              </a:rPr>
              <a:t> </a:t>
            </a:r>
            <a:r>
              <a:rPr lang="es-ES" sz="4000" dirty="0" err="1">
                <a:solidFill>
                  <a:srgbClr val="FE801A"/>
                </a:solidFill>
                <a:latin typeface="Times New Roman"/>
                <a:cs typeface="Times New Roman"/>
              </a:rPr>
              <a:t>for</a:t>
            </a:r>
            <a:r>
              <a:rPr lang="es-ES" sz="4000" dirty="0">
                <a:solidFill>
                  <a:srgbClr val="FE801A"/>
                </a:solidFill>
                <a:latin typeface="Times New Roman"/>
                <a:cs typeface="Times New Roman"/>
              </a:rPr>
              <a:t> </a:t>
            </a:r>
            <a:r>
              <a:rPr lang="es-ES" sz="4000" dirty="0" err="1">
                <a:solidFill>
                  <a:srgbClr val="FE801A"/>
                </a:solidFill>
                <a:latin typeface="Times New Roman"/>
                <a:cs typeface="Times New Roman"/>
              </a:rPr>
              <a:t>any</a:t>
            </a:r>
            <a:r>
              <a:rPr lang="es-ES" sz="4000" dirty="0">
                <a:solidFill>
                  <a:srgbClr val="FE801A"/>
                </a:solidFill>
                <a:latin typeface="Times New Roman"/>
                <a:cs typeface="Times New Roman"/>
              </a:rPr>
              <a:t> </a:t>
            </a:r>
            <a:r>
              <a:rPr lang="es-ES" sz="4000" dirty="0" err="1">
                <a:solidFill>
                  <a:srgbClr val="FE801A"/>
                </a:solidFill>
                <a:latin typeface="Times New Roman"/>
                <a:cs typeface="Times New Roman"/>
              </a:rPr>
              <a:t>acceptable</a:t>
            </a:r>
            <a:r>
              <a:rPr lang="es-ES" sz="4000" dirty="0">
                <a:solidFill>
                  <a:srgbClr val="FE801A"/>
                </a:solidFill>
                <a:latin typeface="Times New Roman"/>
                <a:cs typeface="Times New Roman"/>
              </a:rPr>
              <a:t> non-</a:t>
            </a:r>
            <a:r>
              <a:rPr lang="es-ES" sz="4000" dirty="0" err="1">
                <a:solidFill>
                  <a:srgbClr val="FE801A"/>
                </a:solidFill>
                <a:latin typeface="Times New Roman"/>
                <a:cs typeface="Times New Roman"/>
              </a:rPr>
              <a:t>perturbative</a:t>
            </a:r>
            <a:r>
              <a:rPr lang="es-ES" sz="4000" dirty="0">
                <a:solidFill>
                  <a:srgbClr val="FE801A"/>
                </a:solidFill>
                <a:latin typeface="Times New Roman"/>
                <a:cs typeface="Times New Roman"/>
              </a:rPr>
              <a:t> </a:t>
            </a:r>
            <a:r>
              <a:rPr lang="es-ES" sz="4000" dirty="0" err="1">
                <a:solidFill>
                  <a:srgbClr val="FE801A"/>
                </a:solidFill>
                <a:latin typeface="Times New Roman"/>
                <a:cs typeface="Times New Roman"/>
              </a:rPr>
              <a:t>vertex</a:t>
            </a:r>
            <a:endParaRPr lang="es-ES" sz="4000" dirty="0" err="1">
              <a:solidFill>
                <a:srgbClr val="FE801A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45687" y="2083913"/>
            <a:ext cx="11203373" cy="4031873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3200" dirty="0" err="1">
                <a:latin typeface="Arial"/>
                <a:cs typeface="Arial"/>
              </a:rPr>
              <a:t>It</a:t>
            </a:r>
            <a:r>
              <a:rPr lang="es-ES" sz="3200" dirty="0">
                <a:latin typeface="Arial"/>
                <a:cs typeface="Arial"/>
              </a:rPr>
              <a:t> </a:t>
            </a:r>
            <a:r>
              <a:rPr lang="es-ES" sz="3200" dirty="0" err="1">
                <a:latin typeface="Arial"/>
                <a:cs typeface="Arial"/>
              </a:rPr>
              <a:t>must</a:t>
            </a:r>
            <a:r>
              <a:rPr lang="es-ES" sz="3200" dirty="0">
                <a:latin typeface="Arial"/>
                <a:cs typeface="Arial"/>
              </a:rPr>
              <a:t> </a:t>
            </a:r>
            <a:r>
              <a:rPr lang="es-ES" sz="3200" dirty="0" err="1">
                <a:latin typeface="Arial"/>
                <a:cs typeface="Arial"/>
              </a:rPr>
              <a:t>satisfy</a:t>
            </a:r>
            <a:r>
              <a:rPr lang="es-ES" sz="3200" dirty="0">
                <a:latin typeface="Arial"/>
                <a:cs typeface="Arial"/>
              </a:rPr>
              <a:t> </a:t>
            </a:r>
            <a:r>
              <a:rPr lang="es-ES" sz="3200" dirty="0" err="1">
                <a:latin typeface="Arial"/>
                <a:cs typeface="Arial"/>
              </a:rPr>
              <a:t>the</a:t>
            </a:r>
            <a:r>
              <a:rPr lang="es-ES" sz="3200" dirty="0">
                <a:latin typeface="Arial"/>
                <a:cs typeface="Arial"/>
              </a:rPr>
              <a:t> WGTI.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3200" dirty="0" err="1">
                <a:latin typeface="Arial"/>
                <a:cs typeface="Arial"/>
              </a:rPr>
              <a:t>It</a:t>
            </a:r>
            <a:r>
              <a:rPr lang="es-ES" sz="3200" dirty="0">
                <a:latin typeface="Arial"/>
                <a:cs typeface="Arial"/>
              </a:rPr>
              <a:t> </a:t>
            </a:r>
            <a:r>
              <a:rPr lang="es-ES" sz="3200" dirty="0" err="1">
                <a:latin typeface="Arial"/>
                <a:cs typeface="Arial"/>
              </a:rPr>
              <a:t>must</a:t>
            </a:r>
            <a:r>
              <a:rPr lang="es-ES" sz="3200" dirty="0">
                <a:latin typeface="Arial"/>
                <a:cs typeface="Arial"/>
              </a:rPr>
              <a:t> be free of </a:t>
            </a:r>
            <a:r>
              <a:rPr lang="es-ES" sz="3200" dirty="0" err="1">
                <a:latin typeface="Arial"/>
                <a:cs typeface="Arial"/>
              </a:rPr>
              <a:t>kinematic</a:t>
            </a:r>
            <a:r>
              <a:rPr lang="es-ES" sz="3200" dirty="0">
                <a:latin typeface="Arial"/>
                <a:cs typeface="Arial"/>
              </a:rPr>
              <a:t> </a:t>
            </a:r>
            <a:r>
              <a:rPr lang="es-ES" sz="3200" dirty="0" err="1">
                <a:latin typeface="Arial"/>
                <a:cs typeface="Arial"/>
              </a:rPr>
              <a:t>singularities</a:t>
            </a:r>
            <a:r>
              <a:rPr lang="es-ES" sz="3200" dirty="0">
                <a:latin typeface="Arial"/>
                <a:cs typeface="Arial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3200" dirty="0" err="1">
                <a:latin typeface="Arial"/>
                <a:cs typeface="Arial"/>
              </a:rPr>
              <a:t>It</a:t>
            </a:r>
            <a:r>
              <a:rPr lang="es-ES" sz="3200" dirty="0">
                <a:latin typeface="Arial"/>
                <a:cs typeface="Arial"/>
              </a:rPr>
              <a:t> </a:t>
            </a:r>
            <a:r>
              <a:rPr lang="es-ES" sz="3200" dirty="0" err="1">
                <a:latin typeface="Arial"/>
                <a:cs typeface="Arial"/>
              </a:rPr>
              <a:t>must</a:t>
            </a:r>
            <a:r>
              <a:rPr lang="es-ES" sz="3200" dirty="0">
                <a:latin typeface="Arial"/>
                <a:cs typeface="Arial"/>
              </a:rPr>
              <a:t> </a:t>
            </a:r>
            <a:r>
              <a:rPr lang="es-ES" sz="3200" dirty="0" err="1">
                <a:latin typeface="Arial"/>
                <a:cs typeface="Arial"/>
              </a:rPr>
              <a:t>have</a:t>
            </a:r>
            <a:r>
              <a:rPr lang="es-ES" sz="3200" dirty="0">
                <a:latin typeface="Arial"/>
                <a:cs typeface="Arial"/>
              </a:rPr>
              <a:t> </a:t>
            </a:r>
            <a:r>
              <a:rPr lang="es-ES" sz="3200" dirty="0" err="1">
                <a:latin typeface="Arial"/>
                <a:cs typeface="Arial"/>
              </a:rPr>
              <a:t>the</a:t>
            </a:r>
            <a:r>
              <a:rPr lang="es-ES" sz="3200" dirty="0">
                <a:latin typeface="Arial"/>
                <a:cs typeface="Arial"/>
              </a:rPr>
              <a:t> </a:t>
            </a:r>
            <a:r>
              <a:rPr lang="es-ES" sz="3200" dirty="0" err="1">
                <a:latin typeface="Arial"/>
                <a:cs typeface="Arial"/>
              </a:rPr>
              <a:t>same</a:t>
            </a:r>
            <a:r>
              <a:rPr lang="es-ES" sz="3200" dirty="0">
                <a:latin typeface="Arial"/>
                <a:cs typeface="Arial"/>
              </a:rPr>
              <a:t> </a:t>
            </a:r>
            <a:r>
              <a:rPr lang="es-ES" sz="3200" dirty="0" err="1">
                <a:latin typeface="Arial"/>
                <a:cs typeface="Arial"/>
              </a:rPr>
              <a:t>transformation</a:t>
            </a:r>
            <a:r>
              <a:rPr lang="es-ES" sz="3200" dirty="0">
                <a:latin typeface="Arial"/>
                <a:cs typeface="Arial"/>
              </a:rPr>
              <a:t> </a:t>
            </a:r>
            <a:r>
              <a:rPr lang="es-ES" sz="3200" dirty="0" err="1">
                <a:latin typeface="Arial"/>
                <a:cs typeface="Arial"/>
              </a:rPr>
              <a:t>properties</a:t>
            </a:r>
            <a:r>
              <a:rPr lang="es-ES" sz="3200" dirty="0">
                <a:latin typeface="Arial"/>
                <a:cs typeface="Arial"/>
              </a:rPr>
              <a:t> as </a:t>
            </a:r>
            <a:r>
              <a:rPr lang="es-ES" sz="3200" dirty="0" err="1">
                <a:latin typeface="Arial"/>
                <a:cs typeface="Arial"/>
              </a:rPr>
              <a:t>the</a:t>
            </a:r>
            <a:r>
              <a:rPr lang="es-ES" sz="3200" dirty="0">
                <a:latin typeface="Arial"/>
                <a:cs typeface="Arial"/>
              </a:rPr>
              <a:t> </a:t>
            </a:r>
            <a:r>
              <a:rPr lang="es-ES" sz="3200" dirty="0" err="1">
                <a:latin typeface="Arial"/>
                <a:cs typeface="Arial"/>
              </a:rPr>
              <a:t>bare</a:t>
            </a:r>
            <a:r>
              <a:rPr lang="es-ES" sz="3200" dirty="0">
                <a:latin typeface="Arial"/>
                <a:cs typeface="Arial"/>
              </a:rPr>
              <a:t> </a:t>
            </a:r>
            <a:r>
              <a:rPr lang="es-ES" sz="3200" dirty="0" err="1">
                <a:latin typeface="Arial"/>
                <a:cs typeface="Arial"/>
              </a:rPr>
              <a:t>vertex</a:t>
            </a:r>
            <a:r>
              <a:rPr lang="es-ES" sz="3200" dirty="0">
                <a:latin typeface="Arial"/>
                <a:cs typeface="Arial"/>
              </a:rPr>
              <a:t>, </a:t>
            </a:r>
            <a:r>
              <a:rPr lang="es-ES" sz="3200" dirty="0" err="1">
                <a:latin typeface="Arial"/>
                <a:cs typeface="Arial"/>
              </a:rPr>
              <a:t>under</a:t>
            </a:r>
            <a:r>
              <a:rPr lang="es-ES" sz="3200" dirty="0">
                <a:latin typeface="Arial"/>
                <a:cs typeface="Arial"/>
              </a:rPr>
              <a:t> C, P and T </a:t>
            </a:r>
            <a:r>
              <a:rPr lang="es-ES" sz="3200" dirty="0" err="1">
                <a:latin typeface="Arial"/>
                <a:cs typeface="Arial"/>
              </a:rPr>
              <a:t>transformations</a:t>
            </a:r>
            <a:r>
              <a:rPr lang="es-ES" sz="3200" dirty="0">
                <a:latin typeface="Arial"/>
                <a:cs typeface="Arial"/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3200" dirty="0" err="1">
                <a:latin typeface="Arial"/>
                <a:cs typeface="Arial"/>
              </a:rPr>
              <a:t>It</a:t>
            </a:r>
            <a:r>
              <a:rPr lang="es-ES" sz="3200" dirty="0">
                <a:latin typeface="Arial"/>
                <a:cs typeface="Arial"/>
              </a:rPr>
              <a:t> </a:t>
            </a:r>
            <a:r>
              <a:rPr lang="es-ES" sz="3200" dirty="0" err="1">
                <a:latin typeface="Arial"/>
                <a:cs typeface="Arial"/>
              </a:rPr>
              <a:t>must</a:t>
            </a:r>
            <a:r>
              <a:rPr lang="es-ES" sz="3200" dirty="0">
                <a:latin typeface="Arial"/>
                <a:cs typeface="Arial"/>
              </a:rPr>
              <a:t> reduce to </a:t>
            </a:r>
            <a:r>
              <a:rPr lang="es-ES" sz="3200" dirty="0" err="1">
                <a:latin typeface="Arial"/>
                <a:cs typeface="Arial"/>
              </a:rPr>
              <a:t>the</a:t>
            </a:r>
            <a:r>
              <a:rPr lang="es-ES" sz="3200" dirty="0">
                <a:latin typeface="Arial"/>
                <a:cs typeface="Arial"/>
              </a:rPr>
              <a:t> </a:t>
            </a:r>
            <a:r>
              <a:rPr lang="es-ES" sz="3200" dirty="0" err="1">
                <a:latin typeface="Arial"/>
                <a:cs typeface="Arial"/>
              </a:rPr>
              <a:t>bare</a:t>
            </a:r>
            <a:r>
              <a:rPr lang="es-ES" sz="3200" dirty="0">
                <a:latin typeface="Arial"/>
                <a:cs typeface="Arial"/>
              </a:rPr>
              <a:t> </a:t>
            </a:r>
            <a:r>
              <a:rPr lang="es-ES" sz="3200" dirty="0" err="1">
                <a:latin typeface="Arial"/>
                <a:cs typeface="Arial"/>
              </a:rPr>
              <a:t>vertex</a:t>
            </a:r>
            <a:r>
              <a:rPr lang="es-ES" sz="3200" dirty="0">
                <a:latin typeface="Arial"/>
                <a:cs typeface="Arial"/>
              </a:rPr>
              <a:t> in </a:t>
            </a:r>
            <a:r>
              <a:rPr lang="es-ES" sz="3200" dirty="0" err="1">
                <a:latin typeface="Arial"/>
                <a:cs typeface="Arial"/>
              </a:rPr>
              <a:t>the</a:t>
            </a:r>
            <a:r>
              <a:rPr lang="es-ES" sz="3200" dirty="0">
                <a:latin typeface="Arial"/>
                <a:cs typeface="Arial"/>
              </a:rPr>
              <a:t> </a:t>
            </a:r>
            <a:r>
              <a:rPr lang="es-ES" sz="3200" dirty="0" err="1">
                <a:latin typeface="Arial"/>
                <a:cs typeface="Arial"/>
              </a:rPr>
              <a:t>limit</a:t>
            </a:r>
            <a:r>
              <a:rPr lang="es-ES" sz="3200" dirty="0">
                <a:latin typeface="Arial"/>
                <a:cs typeface="Arial"/>
              </a:rPr>
              <a:t> of </a:t>
            </a:r>
            <a:r>
              <a:rPr lang="es-ES" sz="3200" dirty="0" err="1">
                <a:latin typeface="Arial"/>
                <a:cs typeface="Arial"/>
              </a:rPr>
              <a:t>the</a:t>
            </a:r>
            <a:r>
              <a:rPr lang="es-ES" sz="3200" dirty="0">
                <a:latin typeface="Arial"/>
                <a:cs typeface="Arial"/>
              </a:rPr>
              <a:t> </a:t>
            </a:r>
            <a:r>
              <a:rPr lang="es-ES" sz="3200" dirty="0" err="1">
                <a:latin typeface="Arial"/>
                <a:cs typeface="Arial"/>
              </a:rPr>
              <a:t>small</a:t>
            </a:r>
            <a:r>
              <a:rPr lang="es-ES" sz="3200" dirty="0">
                <a:latin typeface="Arial"/>
                <a:cs typeface="Arial"/>
              </a:rPr>
              <a:t> </a:t>
            </a:r>
            <a:r>
              <a:rPr lang="es-ES" sz="3200" dirty="0" err="1">
                <a:latin typeface="Arial"/>
                <a:cs typeface="Arial"/>
              </a:rPr>
              <a:t>coupling</a:t>
            </a:r>
            <a:r>
              <a:rPr lang="es-ES" sz="3200" dirty="0">
                <a:latin typeface="Arial"/>
                <a:cs typeface="Arial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3200" dirty="0" err="1">
                <a:latin typeface="Arial"/>
                <a:cs typeface="Arial"/>
              </a:rPr>
              <a:t>It</a:t>
            </a:r>
            <a:r>
              <a:rPr lang="es-ES" sz="3200" dirty="0">
                <a:latin typeface="Arial"/>
                <a:cs typeface="Arial"/>
              </a:rPr>
              <a:t> </a:t>
            </a:r>
            <a:r>
              <a:rPr lang="es-ES" sz="3200" dirty="0" err="1">
                <a:latin typeface="Arial"/>
                <a:cs typeface="Arial"/>
              </a:rPr>
              <a:t>must</a:t>
            </a:r>
            <a:r>
              <a:rPr lang="es-ES" sz="3200" dirty="0">
                <a:latin typeface="Arial"/>
                <a:cs typeface="Arial"/>
              </a:rPr>
              <a:t> </a:t>
            </a:r>
            <a:r>
              <a:rPr lang="es-ES" sz="3200" dirty="0" err="1">
                <a:latin typeface="Arial"/>
                <a:cs typeface="Arial"/>
              </a:rPr>
              <a:t>ensure</a:t>
            </a:r>
            <a:r>
              <a:rPr lang="es-ES" sz="3200" dirty="0">
                <a:latin typeface="Arial"/>
                <a:cs typeface="Arial"/>
              </a:rPr>
              <a:t> </a:t>
            </a:r>
            <a:r>
              <a:rPr lang="es-ES" sz="3200" dirty="0" err="1">
                <a:latin typeface="Arial"/>
                <a:cs typeface="Arial"/>
              </a:rPr>
              <a:t>the</a:t>
            </a:r>
            <a:r>
              <a:rPr lang="es-ES" sz="3200" dirty="0">
                <a:latin typeface="Arial"/>
                <a:cs typeface="Arial"/>
              </a:rPr>
              <a:t> MR and </a:t>
            </a:r>
            <a:r>
              <a:rPr lang="es-ES" sz="3200" dirty="0" err="1">
                <a:latin typeface="Arial"/>
                <a:cs typeface="Arial"/>
              </a:rPr>
              <a:t>the</a:t>
            </a:r>
            <a:r>
              <a:rPr lang="es-ES" sz="3200" dirty="0">
                <a:latin typeface="Arial"/>
                <a:cs typeface="Arial"/>
              </a:rPr>
              <a:t> LKFT of </a:t>
            </a:r>
            <a:r>
              <a:rPr lang="es-ES" sz="3200" dirty="0" err="1">
                <a:latin typeface="Arial"/>
                <a:cs typeface="Arial"/>
              </a:rPr>
              <a:t>the</a:t>
            </a:r>
            <a:r>
              <a:rPr lang="es-ES" sz="3200" dirty="0">
                <a:latin typeface="Arial"/>
                <a:cs typeface="Arial"/>
              </a:rPr>
              <a:t> </a:t>
            </a:r>
            <a:r>
              <a:rPr lang="es-ES" sz="3200" dirty="0" err="1">
                <a:latin typeface="Arial"/>
                <a:cs typeface="Arial"/>
              </a:rPr>
              <a:t>charged</a:t>
            </a:r>
            <a:r>
              <a:rPr lang="es-ES" sz="3200" dirty="0">
                <a:latin typeface="Arial"/>
                <a:cs typeface="Arial"/>
              </a:rPr>
              <a:t> </a:t>
            </a:r>
            <a:r>
              <a:rPr lang="es-ES" sz="3200" dirty="0" err="1">
                <a:latin typeface="Arial"/>
                <a:cs typeface="Arial"/>
              </a:rPr>
              <a:t>fermion</a:t>
            </a:r>
            <a:r>
              <a:rPr lang="es-ES" sz="3200" dirty="0">
                <a:latin typeface="Arial"/>
                <a:cs typeface="Arial"/>
              </a:rPr>
              <a:t> </a:t>
            </a:r>
            <a:r>
              <a:rPr lang="es-ES" sz="3200" dirty="0" err="1">
                <a:latin typeface="Arial"/>
                <a:cs typeface="Arial"/>
              </a:rPr>
              <a:t>propagator</a:t>
            </a:r>
            <a:r>
              <a:rPr lang="es-ES" sz="3200" dirty="0">
                <a:latin typeface="Arial"/>
                <a:cs typeface="Arial"/>
              </a:rPr>
              <a:t> </a:t>
            </a:r>
            <a:r>
              <a:rPr lang="es-ES" sz="3200" dirty="0" err="1">
                <a:latin typeface="Arial"/>
                <a:cs typeface="Arial"/>
              </a:rPr>
              <a:t>for</a:t>
            </a:r>
            <a:r>
              <a:rPr lang="es-ES" sz="3200" dirty="0">
                <a:latin typeface="Arial"/>
                <a:cs typeface="Arial"/>
              </a:rPr>
              <a:t> </a:t>
            </a:r>
            <a:r>
              <a:rPr lang="es-ES" sz="3200" dirty="0" err="1">
                <a:latin typeface="Arial"/>
                <a:cs typeface="Arial"/>
              </a:rPr>
              <a:t>any</a:t>
            </a:r>
            <a:r>
              <a:rPr lang="es-ES" sz="3200" dirty="0">
                <a:latin typeface="Arial"/>
                <a:cs typeface="Arial"/>
              </a:rPr>
              <a:t> gauge variation.</a:t>
            </a:r>
          </a:p>
        </p:txBody>
      </p:sp>
    </p:spTree>
    <p:extLst>
      <p:ext uri="{BB962C8B-B14F-4D97-AF65-F5344CB8AC3E}">
        <p14:creationId xmlns:p14="http://schemas.microsoft.com/office/powerpoint/2010/main" val="3882812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967994" y="1451792"/>
            <a:ext cx="2789297" cy="70643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s-ES" sz="4000">
                <a:solidFill>
                  <a:srgbClr val="FE801A"/>
                </a:solidFill>
                <a:latin typeface="Times New Roman" charset="0"/>
                <a:cs typeface="Times New Roman" charset="0"/>
              </a:rPr>
              <a:t>Scalars:</a:t>
            </a:r>
            <a:endParaRPr lang="es-ES" sz="4000" dirty="0">
              <a:solidFill>
                <a:srgbClr val="FE801A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889512" y="2650507"/>
            <a:ext cx="2789297" cy="70643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s-ES" sz="4000">
                <a:solidFill>
                  <a:srgbClr val="FE801A"/>
                </a:solidFill>
                <a:latin typeface="Times New Roman" charset="0"/>
                <a:cs typeface="Times New Roman" charset="0"/>
              </a:rPr>
              <a:t>Vectors:</a:t>
            </a:r>
            <a:endParaRPr lang="es-ES" sz="4000" dirty="0">
              <a:solidFill>
                <a:srgbClr val="FE801A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14" name="Cerrar llave 13"/>
          <p:cNvSpPr/>
          <p:nvPr/>
        </p:nvSpPr>
        <p:spPr>
          <a:xfrm>
            <a:off x="9334975" y="1553866"/>
            <a:ext cx="220218" cy="1924183"/>
          </a:xfrm>
          <a:prstGeom prst="rightBrac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/>
          <p:cNvSpPr txBox="1"/>
          <p:nvPr/>
        </p:nvSpPr>
        <p:spPr>
          <a:xfrm>
            <a:off x="9570812" y="1957159"/>
            <a:ext cx="2743200" cy="1077218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s-ES" sz="3200" dirty="0">
                <a:solidFill>
                  <a:srgbClr val="81BB42"/>
                </a:solidFill>
                <a:latin typeface="Arial"/>
                <a:cs typeface="Arial"/>
              </a:rPr>
              <a:t>12 tensor </a:t>
            </a:r>
            <a:r>
              <a:rPr lang="es-ES" sz="3200" dirty="0" err="1">
                <a:solidFill>
                  <a:srgbClr val="81BB42"/>
                </a:solidFill>
                <a:latin typeface="Arial"/>
                <a:cs typeface="Arial"/>
              </a:rPr>
              <a:t>structures</a:t>
            </a:r>
            <a:endParaRPr lang="es-ES" dirty="0" err="1"/>
          </a:p>
        </p:txBody>
      </p:sp>
      <p:sp>
        <p:nvSpPr>
          <p:cNvPr id="16" name="CuadroTexto 15"/>
          <p:cNvSpPr txBox="1"/>
          <p:nvPr/>
        </p:nvSpPr>
        <p:spPr>
          <a:xfrm>
            <a:off x="248556" y="3659410"/>
            <a:ext cx="3351197" cy="132397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s-ES" sz="4000" dirty="0">
                <a:solidFill>
                  <a:srgbClr val="FE801A"/>
                </a:solidFill>
                <a:latin typeface="Times New Roman" charset="0"/>
                <a:cs typeface="Times New Roman" charset="0"/>
              </a:rPr>
              <a:t>General </a:t>
            </a:r>
            <a:r>
              <a:rPr lang="es-ES" sz="4000" dirty="0" err="1">
                <a:solidFill>
                  <a:srgbClr val="FE801A"/>
                </a:solidFill>
                <a:latin typeface="Times New Roman" charset="0"/>
                <a:cs typeface="Times New Roman" charset="0"/>
              </a:rPr>
              <a:t>decomposition</a:t>
            </a: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8195" y="2762160"/>
            <a:ext cx="552450" cy="6286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0020" y="2790736"/>
            <a:ext cx="590550" cy="571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1808" y="2830571"/>
            <a:ext cx="600075" cy="523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8908" y="1561699"/>
            <a:ext cx="352425" cy="5619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82289" y="1545676"/>
            <a:ext cx="400050" cy="5619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46247" y="1556937"/>
            <a:ext cx="666750" cy="571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90825" y="1511434"/>
            <a:ext cx="273643" cy="6172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4506" y="5019069"/>
            <a:ext cx="2918167" cy="132312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12722" y="4026405"/>
            <a:ext cx="8536403" cy="178697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2" name="Imagen 31" descr="VertexKizilersu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6162" y="1187075"/>
            <a:ext cx="2743200" cy="23046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3" name="CuadroTexto 32"/>
          <p:cNvSpPr txBox="1"/>
          <p:nvPr/>
        </p:nvSpPr>
        <p:spPr>
          <a:xfrm>
            <a:off x="5188580" y="128187"/>
            <a:ext cx="7182013" cy="707886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s-ES" sz="4000" i="1" dirty="0" err="1">
                <a:solidFill>
                  <a:srgbClr val="DF2E28"/>
                </a:solidFill>
                <a:latin typeface="Arial"/>
                <a:cs typeface="Arial"/>
              </a:rPr>
              <a:t>Decomposition</a:t>
            </a:r>
            <a:r>
              <a:rPr lang="es-ES" sz="4000" i="1" dirty="0">
                <a:solidFill>
                  <a:srgbClr val="DF2E28"/>
                </a:solidFill>
                <a:latin typeface="Arial"/>
                <a:cs typeface="Arial"/>
              </a:rPr>
              <a:t> of </a:t>
            </a:r>
            <a:r>
              <a:rPr lang="es-ES" sz="4000" i="1" dirty="0" err="1">
                <a:solidFill>
                  <a:srgbClr val="DF2E28"/>
                </a:solidFill>
                <a:latin typeface="Arial"/>
                <a:cs typeface="Arial"/>
              </a:rPr>
              <a:t>the</a:t>
            </a:r>
            <a:r>
              <a:rPr lang="es-ES" sz="4000" i="1" dirty="0">
                <a:solidFill>
                  <a:srgbClr val="DF2E28"/>
                </a:solidFill>
                <a:latin typeface="Arial"/>
                <a:cs typeface="Arial"/>
              </a:rPr>
              <a:t> </a:t>
            </a:r>
            <a:r>
              <a:rPr lang="es-ES" sz="4000" i="1" dirty="0" err="1">
                <a:solidFill>
                  <a:srgbClr val="DF2E28"/>
                </a:solidFill>
                <a:latin typeface="Arial"/>
                <a:cs typeface="Arial"/>
              </a:rPr>
              <a:t>vertex</a:t>
            </a:r>
            <a:endParaRPr lang="es-ES" i="1" dirty="0" err="1">
              <a:solidFill>
                <a:srgbClr val="DF2E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787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 flipH="1">
            <a:off x="2763616" y="911255"/>
            <a:ext cx="3794065" cy="707886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s-ES" sz="4000" dirty="0">
                <a:solidFill>
                  <a:srgbClr val="FE801A"/>
                </a:solidFill>
                <a:latin typeface="Times New Roman" charset="0"/>
                <a:cs typeface="Times New Roman" charset="0"/>
              </a:rPr>
              <a:t>WGTI</a:t>
            </a:r>
            <a:endParaRPr lang="es-ES" sz="4000" dirty="0" err="1">
              <a:solidFill>
                <a:srgbClr val="FE801A"/>
              </a:solidFill>
              <a:latin typeface="Times New Roman" charset="0"/>
              <a:cs typeface="Times New Roman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105" y="2033680"/>
            <a:ext cx="6492193" cy="7563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Imagen 7" descr="VertexKizilers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1941" y="714266"/>
            <a:ext cx="2743200" cy="23046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9" name="CuadroTexto 8"/>
          <p:cNvSpPr txBox="1"/>
          <p:nvPr/>
        </p:nvSpPr>
        <p:spPr>
          <a:xfrm flipH="1">
            <a:off x="347663" y="3222091"/>
            <a:ext cx="11212808" cy="70802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s-ES" sz="4000" dirty="0">
                <a:solidFill>
                  <a:srgbClr val="FE801A"/>
                </a:solidFill>
                <a:latin typeface="Times New Roman" charset="0"/>
                <a:cs typeface="Times New Roman" charset="0"/>
              </a:rPr>
              <a:t>Longitudinal and </a:t>
            </a:r>
            <a:r>
              <a:rPr lang="es-ES" sz="4000" dirty="0" err="1">
                <a:solidFill>
                  <a:srgbClr val="FE801A"/>
                </a:solidFill>
                <a:latin typeface="Times New Roman" charset="0"/>
                <a:cs typeface="Times New Roman" charset="0"/>
              </a:rPr>
              <a:t>Transverse</a:t>
            </a:r>
            <a:r>
              <a:rPr lang="es-ES" sz="4000" dirty="0">
                <a:solidFill>
                  <a:srgbClr val="FE801A"/>
                </a:solidFill>
                <a:latin typeface="Times New Roman" charset="0"/>
                <a:cs typeface="Times New Roman" charset="0"/>
              </a:rPr>
              <a:t> </a:t>
            </a:r>
            <a:r>
              <a:rPr lang="es-ES" sz="4000" dirty="0" err="1">
                <a:solidFill>
                  <a:srgbClr val="FE801A"/>
                </a:solidFill>
                <a:latin typeface="Times New Roman" charset="0"/>
                <a:cs typeface="Times New Roman" charset="0"/>
              </a:rPr>
              <a:t>decomposition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344" y="4300571"/>
            <a:ext cx="6520264" cy="73935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8862" y="4188864"/>
            <a:ext cx="3178119" cy="69145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02582" y="5655224"/>
            <a:ext cx="6223785" cy="7213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3" name="CuadroTexto 12"/>
          <p:cNvSpPr txBox="1"/>
          <p:nvPr/>
        </p:nvSpPr>
        <p:spPr>
          <a:xfrm>
            <a:off x="369309" y="5770796"/>
            <a:ext cx="5210146" cy="83099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s-ES" sz="2400" dirty="0">
                <a:solidFill>
                  <a:srgbClr val="4A9BDC"/>
                </a:solidFill>
                <a:latin typeface="Arial"/>
                <a:cs typeface="Arial"/>
              </a:rPr>
              <a:t>J.S. </a:t>
            </a:r>
            <a:r>
              <a:rPr lang="es-ES" sz="2400" dirty="0" err="1">
                <a:solidFill>
                  <a:srgbClr val="4A9BDC"/>
                </a:solidFill>
                <a:latin typeface="Arial"/>
                <a:cs typeface="Arial"/>
              </a:rPr>
              <a:t>Ball</a:t>
            </a:r>
            <a:r>
              <a:rPr lang="es-ES" sz="2400" dirty="0">
                <a:solidFill>
                  <a:srgbClr val="4A9BDC"/>
                </a:solidFill>
                <a:latin typeface="Arial"/>
                <a:cs typeface="Arial"/>
              </a:rPr>
              <a:t>, T.W. </a:t>
            </a:r>
            <a:r>
              <a:rPr lang="es-ES" sz="2400" dirty="0" err="1">
                <a:solidFill>
                  <a:srgbClr val="4A9BDC"/>
                </a:solidFill>
                <a:latin typeface="Arial"/>
                <a:cs typeface="Arial"/>
              </a:rPr>
              <a:t>Chiu</a:t>
            </a:r>
            <a:r>
              <a:rPr lang="es-ES" sz="2400" dirty="0">
                <a:solidFill>
                  <a:srgbClr val="4A9BDC"/>
                </a:solidFill>
                <a:latin typeface="Arial"/>
                <a:cs typeface="Arial"/>
              </a:rPr>
              <a:t/>
            </a:r>
            <a:br>
              <a:rPr lang="es-ES" sz="2400" dirty="0">
                <a:solidFill>
                  <a:srgbClr val="4A9BDC"/>
                </a:solidFill>
                <a:latin typeface="Arial"/>
                <a:cs typeface="Arial"/>
              </a:rPr>
            </a:br>
            <a:r>
              <a:rPr lang="es-ES" sz="2400" dirty="0">
                <a:solidFill>
                  <a:srgbClr val="FFFFFF"/>
                </a:solidFill>
                <a:latin typeface="Arial"/>
                <a:cs typeface="Arial"/>
              </a:rPr>
              <a:t>   </a:t>
            </a:r>
            <a:r>
              <a:rPr lang="es-ES" sz="2400" dirty="0" err="1">
                <a:solidFill>
                  <a:srgbClr val="FE801A"/>
                </a:solidFill>
                <a:latin typeface="Arial"/>
                <a:cs typeface="Arial"/>
              </a:rPr>
              <a:t>Phys</a:t>
            </a:r>
            <a:r>
              <a:rPr lang="es-ES" sz="2400" dirty="0">
                <a:solidFill>
                  <a:srgbClr val="FE801A"/>
                </a:solidFill>
                <a:latin typeface="Arial" charset="0"/>
                <a:cs typeface="Arial" charset="0"/>
              </a:rPr>
              <a:t>. Rev. D</a:t>
            </a:r>
            <a:r>
              <a:rPr lang="es-ES" sz="2400" b="1" i="1" dirty="0">
                <a:solidFill>
                  <a:srgbClr val="FE801A"/>
                </a:solidFill>
                <a:latin typeface="Arial" charset="0"/>
                <a:cs typeface="Arial" charset="0"/>
              </a:rPr>
              <a:t>22</a:t>
            </a:r>
            <a:r>
              <a:rPr lang="es-ES" sz="2400" dirty="0">
                <a:solidFill>
                  <a:srgbClr val="FE801A"/>
                </a:solidFill>
                <a:latin typeface="Arial" charset="0"/>
                <a:cs typeface="Arial" charset="0"/>
              </a:rPr>
              <a:t> (1980) 2542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5175849" y="115018"/>
            <a:ext cx="7182013" cy="707886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s-ES" sz="4000" i="1" dirty="0" err="1">
                <a:solidFill>
                  <a:srgbClr val="DF2E28"/>
                </a:solidFill>
                <a:latin typeface="Arial"/>
                <a:cs typeface="Arial"/>
              </a:rPr>
              <a:t>Decomposition</a:t>
            </a:r>
            <a:r>
              <a:rPr lang="es-ES" sz="4000" i="1" dirty="0">
                <a:solidFill>
                  <a:srgbClr val="DF2E28"/>
                </a:solidFill>
                <a:latin typeface="Arial"/>
                <a:cs typeface="Arial"/>
              </a:rPr>
              <a:t> of </a:t>
            </a:r>
            <a:r>
              <a:rPr lang="es-ES" sz="4000" i="1" dirty="0" err="1">
                <a:solidFill>
                  <a:srgbClr val="DF2E28"/>
                </a:solidFill>
                <a:latin typeface="Arial"/>
                <a:cs typeface="Arial"/>
              </a:rPr>
              <a:t>the</a:t>
            </a:r>
            <a:r>
              <a:rPr lang="es-ES" sz="4000" i="1" dirty="0">
                <a:solidFill>
                  <a:srgbClr val="DF2E28"/>
                </a:solidFill>
                <a:latin typeface="Arial"/>
                <a:cs typeface="Arial"/>
              </a:rPr>
              <a:t> </a:t>
            </a:r>
            <a:r>
              <a:rPr lang="es-ES" sz="4000" i="1" dirty="0" err="1">
                <a:solidFill>
                  <a:srgbClr val="DF2E28"/>
                </a:solidFill>
                <a:latin typeface="Arial"/>
                <a:cs typeface="Arial"/>
              </a:rPr>
              <a:t>vertex</a:t>
            </a:r>
            <a:endParaRPr lang="es-ES" i="1" dirty="0" err="1">
              <a:solidFill>
                <a:srgbClr val="DF2E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745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9312" y="825170"/>
            <a:ext cx="1623078" cy="6356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8213" y="1568854"/>
            <a:ext cx="4631746" cy="6426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4341" y="2353306"/>
            <a:ext cx="3027927" cy="5890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5749" y="3060137"/>
            <a:ext cx="3745670" cy="6335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512" y="1219290"/>
            <a:ext cx="5865682" cy="14230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CuadroTexto 8"/>
          <p:cNvSpPr txBox="1"/>
          <p:nvPr/>
        </p:nvSpPr>
        <p:spPr>
          <a:xfrm>
            <a:off x="5175849" y="100641"/>
            <a:ext cx="7182013" cy="707886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s-ES" sz="4000" i="1" dirty="0">
                <a:solidFill>
                  <a:srgbClr val="DF2E28"/>
                </a:solidFill>
                <a:latin typeface="Arial"/>
                <a:cs typeface="Arial"/>
              </a:rPr>
              <a:t>Longitudinal </a:t>
            </a:r>
            <a:r>
              <a:rPr lang="es-ES" sz="4000" i="1" dirty="0" err="1">
                <a:solidFill>
                  <a:srgbClr val="DF2E28"/>
                </a:solidFill>
                <a:latin typeface="Arial"/>
                <a:cs typeface="Arial"/>
              </a:rPr>
              <a:t>vertex</a:t>
            </a:r>
            <a:endParaRPr lang="es-ES" i="1" dirty="0" err="1">
              <a:solidFill>
                <a:srgbClr val="DF2E28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1825" y="3609307"/>
            <a:ext cx="6058701" cy="266780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2" name="CuadroTexto 11"/>
          <p:cNvSpPr txBox="1"/>
          <p:nvPr/>
        </p:nvSpPr>
        <p:spPr>
          <a:xfrm>
            <a:off x="7361644" y="5733273"/>
            <a:ext cx="5210146" cy="83099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s-ES" sz="2400" dirty="0">
                <a:solidFill>
                  <a:srgbClr val="4A9BDC"/>
                </a:solidFill>
                <a:latin typeface="Arial"/>
                <a:cs typeface="Arial"/>
              </a:rPr>
              <a:t>J.S. </a:t>
            </a:r>
            <a:r>
              <a:rPr lang="es-ES" sz="2400" dirty="0" err="1">
                <a:solidFill>
                  <a:srgbClr val="4A9BDC"/>
                </a:solidFill>
                <a:latin typeface="Arial"/>
                <a:cs typeface="Arial"/>
              </a:rPr>
              <a:t>Ball</a:t>
            </a:r>
            <a:r>
              <a:rPr lang="es-ES" sz="2400" dirty="0">
                <a:solidFill>
                  <a:srgbClr val="4A9BDC"/>
                </a:solidFill>
                <a:latin typeface="Arial"/>
                <a:cs typeface="Arial"/>
              </a:rPr>
              <a:t>, T.W. </a:t>
            </a:r>
            <a:r>
              <a:rPr lang="es-ES" sz="2400" dirty="0" err="1">
                <a:solidFill>
                  <a:srgbClr val="4A9BDC"/>
                </a:solidFill>
                <a:latin typeface="Arial"/>
                <a:cs typeface="Arial"/>
              </a:rPr>
              <a:t>Chiu</a:t>
            </a:r>
            <a:r>
              <a:rPr lang="es-ES" sz="2400" dirty="0">
                <a:solidFill>
                  <a:srgbClr val="4A9BDC"/>
                </a:solidFill>
                <a:latin typeface="Arial"/>
                <a:cs typeface="Arial"/>
              </a:rPr>
              <a:t/>
            </a:r>
            <a:br>
              <a:rPr lang="es-ES" sz="2400" dirty="0">
                <a:solidFill>
                  <a:srgbClr val="4A9BDC"/>
                </a:solidFill>
                <a:latin typeface="Arial"/>
                <a:cs typeface="Arial"/>
              </a:rPr>
            </a:br>
            <a:r>
              <a:rPr lang="es-ES" sz="2400" dirty="0">
                <a:solidFill>
                  <a:srgbClr val="FFFFFF"/>
                </a:solidFill>
                <a:latin typeface="Arial"/>
                <a:cs typeface="Arial"/>
              </a:rPr>
              <a:t>   </a:t>
            </a:r>
            <a:r>
              <a:rPr lang="es-ES" sz="2400" dirty="0" err="1">
                <a:solidFill>
                  <a:srgbClr val="FE801A"/>
                </a:solidFill>
                <a:latin typeface="Arial"/>
                <a:cs typeface="Arial"/>
              </a:rPr>
              <a:t>Phys</a:t>
            </a:r>
            <a:r>
              <a:rPr lang="es-ES" sz="2400" dirty="0">
                <a:solidFill>
                  <a:srgbClr val="FE801A"/>
                </a:solidFill>
                <a:latin typeface="Arial" charset="0"/>
                <a:cs typeface="Arial" charset="0"/>
              </a:rPr>
              <a:t>. Rev. D</a:t>
            </a:r>
            <a:r>
              <a:rPr lang="es-ES" sz="2400" b="1" i="1" dirty="0">
                <a:solidFill>
                  <a:srgbClr val="FE801A"/>
                </a:solidFill>
                <a:latin typeface="Arial" charset="0"/>
                <a:cs typeface="Arial" charset="0"/>
              </a:rPr>
              <a:t>22</a:t>
            </a:r>
            <a:r>
              <a:rPr lang="es-ES" sz="2400" dirty="0">
                <a:solidFill>
                  <a:srgbClr val="FE801A"/>
                </a:solidFill>
                <a:latin typeface="Arial" charset="0"/>
                <a:cs typeface="Arial" charset="0"/>
              </a:rPr>
              <a:t> (1980) 2542</a:t>
            </a:r>
          </a:p>
        </p:txBody>
      </p:sp>
    </p:spTree>
    <p:extLst>
      <p:ext uri="{BB962C8B-B14F-4D97-AF65-F5344CB8AC3E}">
        <p14:creationId xmlns:p14="http://schemas.microsoft.com/office/powerpoint/2010/main" val="2796532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9312" y="825170"/>
            <a:ext cx="1623078" cy="6356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8213" y="1568854"/>
            <a:ext cx="4631746" cy="6426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4341" y="2353306"/>
            <a:ext cx="3027927" cy="5890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5749" y="3060137"/>
            <a:ext cx="3745670" cy="6335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512" y="1219290"/>
            <a:ext cx="5865682" cy="14230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CuadroTexto 8"/>
          <p:cNvSpPr txBox="1"/>
          <p:nvPr/>
        </p:nvSpPr>
        <p:spPr>
          <a:xfrm>
            <a:off x="5175849" y="100641"/>
            <a:ext cx="7182013" cy="707886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s-ES" sz="4000" i="1" dirty="0">
                <a:solidFill>
                  <a:srgbClr val="DF2E28"/>
                </a:solidFill>
                <a:latin typeface="Arial"/>
                <a:cs typeface="Arial"/>
              </a:rPr>
              <a:t>Longitudinal </a:t>
            </a:r>
            <a:r>
              <a:rPr lang="es-ES" sz="4000" i="1" dirty="0" err="1">
                <a:solidFill>
                  <a:srgbClr val="DF2E28"/>
                </a:solidFill>
                <a:latin typeface="Arial"/>
                <a:cs typeface="Arial"/>
              </a:rPr>
              <a:t>vertex</a:t>
            </a:r>
            <a:endParaRPr lang="es-ES" i="1" dirty="0" err="1">
              <a:solidFill>
                <a:srgbClr val="DF2E28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1825" y="3609307"/>
            <a:ext cx="6058701" cy="266780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2" name="CuadroTexto 11"/>
          <p:cNvSpPr txBox="1"/>
          <p:nvPr/>
        </p:nvSpPr>
        <p:spPr>
          <a:xfrm>
            <a:off x="7361644" y="5733273"/>
            <a:ext cx="5210146" cy="83099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s-ES" sz="2400" dirty="0">
                <a:solidFill>
                  <a:srgbClr val="4A9BDC"/>
                </a:solidFill>
                <a:latin typeface="Arial"/>
                <a:cs typeface="Arial"/>
              </a:rPr>
              <a:t>J.S. </a:t>
            </a:r>
            <a:r>
              <a:rPr lang="es-ES" sz="2400" dirty="0" err="1">
                <a:solidFill>
                  <a:srgbClr val="4A9BDC"/>
                </a:solidFill>
                <a:latin typeface="Arial"/>
                <a:cs typeface="Arial"/>
              </a:rPr>
              <a:t>Ball</a:t>
            </a:r>
            <a:r>
              <a:rPr lang="es-ES" sz="2400" dirty="0">
                <a:solidFill>
                  <a:srgbClr val="4A9BDC"/>
                </a:solidFill>
                <a:latin typeface="Arial"/>
                <a:cs typeface="Arial"/>
              </a:rPr>
              <a:t>, T.W. </a:t>
            </a:r>
            <a:r>
              <a:rPr lang="es-ES" sz="2400" dirty="0" err="1">
                <a:solidFill>
                  <a:srgbClr val="4A9BDC"/>
                </a:solidFill>
                <a:latin typeface="Arial"/>
                <a:cs typeface="Arial"/>
              </a:rPr>
              <a:t>Chiu</a:t>
            </a:r>
            <a:r>
              <a:rPr lang="es-ES" sz="2400" dirty="0">
                <a:solidFill>
                  <a:srgbClr val="4A9BDC"/>
                </a:solidFill>
                <a:latin typeface="Arial"/>
                <a:cs typeface="Arial"/>
              </a:rPr>
              <a:t/>
            </a:r>
            <a:br>
              <a:rPr lang="es-ES" sz="2400" dirty="0">
                <a:solidFill>
                  <a:srgbClr val="4A9BDC"/>
                </a:solidFill>
                <a:latin typeface="Arial"/>
                <a:cs typeface="Arial"/>
              </a:rPr>
            </a:br>
            <a:r>
              <a:rPr lang="es-ES" sz="2400" dirty="0">
                <a:solidFill>
                  <a:srgbClr val="FFFFFF"/>
                </a:solidFill>
                <a:latin typeface="Arial"/>
                <a:cs typeface="Arial"/>
              </a:rPr>
              <a:t>   </a:t>
            </a:r>
            <a:r>
              <a:rPr lang="es-ES" sz="2400" dirty="0" err="1">
                <a:solidFill>
                  <a:srgbClr val="FE801A"/>
                </a:solidFill>
                <a:latin typeface="Arial"/>
                <a:cs typeface="Arial"/>
              </a:rPr>
              <a:t>Phys</a:t>
            </a:r>
            <a:r>
              <a:rPr lang="es-ES" sz="2400" dirty="0">
                <a:solidFill>
                  <a:srgbClr val="FE801A"/>
                </a:solidFill>
                <a:latin typeface="Arial" charset="0"/>
                <a:cs typeface="Arial" charset="0"/>
              </a:rPr>
              <a:t>. Rev. D</a:t>
            </a:r>
            <a:r>
              <a:rPr lang="es-ES" sz="2400" b="1" i="1" dirty="0">
                <a:solidFill>
                  <a:srgbClr val="FE801A"/>
                </a:solidFill>
                <a:latin typeface="Arial" charset="0"/>
                <a:cs typeface="Arial" charset="0"/>
              </a:rPr>
              <a:t>22</a:t>
            </a:r>
            <a:r>
              <a:rPr lang="es-ES" sz="2400" dirty="0">
                <a:solidFill>
                  <a:srgbClr val="FE801A"/>
                </a:solidFill>
                <a:latin typeface="Arial" charset="0"/>
                <a:cs typeface="Arial" charset="0"/>
              </a:rPr>
              <a:t> (1980) 2542</a:t>
            </a:r>
          </a:p>
        </p:txBody>
      </p:sp>
      <p:sp>
        <p:nvSpPr>
          <p:cNvPr id="13" name="Rectángulo redondeado 12"/>
          <p:cNvSpPr/>
          <p:nvPr/>
        </p:nvSpPr>
        <p:spPr>
          <a:xfrm>
            <a:off x="8137525" y="4327525"/>
            <a:ext cx="3014499" cy="1122363"/>
          </a:xfrm>
          <a:prstGeom prst="roundRect">
            <a:avLst/>
          </a:prstGeom>
          <a:solidFill>
            <a:schemeClr val="tx1"/>
          </a:solidFill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Elipse 14"/>
          <p:cNvSpPr/>
          <p:nvPr/>
        </p:nvSpPr>
        <p:spPr>
          <a:xfrm>
            <a:off x="2553547" y="3868738"/>
            <a:ext cx="848763" cy="722312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Elipse 15"/>
          <p:cNvSpPr/>
          <p:nvPr/>
        </p:nvSpPr>
        <p:spPr>
          <a:xfrm>
            <a:off x="3257684" y="5349134"/>
            <a:ext cx="1136145" cy="914593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81587" y="4415214"/>
            <a:ext cx="2743200" cy="847684"/>
          </a:xfrm>
          <a:prstGeom prst="rect">
            <a:avLst/>
          </a:prstGeom>
        </p:spPr>
      </p:pic>
      <p:cxnSp>
        <p:nvCxnSpPr>
          <p:cNvPr id="19" name="Conector recto de flecha 18"/>
          <p:cNvCxnSpPr/>
          <p:nvPr/>
        </p:nvCxnSpPr>
        <p:spPr>
          <a:xfrm>
            <a:off x="3401576" y="4252525"/>
            <a:ext cx="4663866" cy="513817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0" name="Conector recto de flecha 19"/>
          <p:cNvCxnSpPr/>
          <p:nvPr/>
        </p:nvCxnSpPr>
        <p:spPr>
          <a:xfrm flipV="1">
            <a:off x="4377838" y="4986824"/>
            <a:ext cx="3686441" cy="736005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974157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175849" y="86264"/>
            <a:ext cx="7182013" cy="707886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s-ES" sz="4000" i="1" dirty="0" err="1">
                <a:solidFill>
                  <a:srgbClr val="DF2E28"/>
                </a:solidFill>
                <a:latin typeface="Arial"/>
                <a:cs typeface="Arial"/>
              </a:rPr>
              <a:t>Transverse</a:t>
            </a:r>
            <a:r>
              <a:rPr lang="es-ES" sz="4000" i="1" dirty="0">
                <a:solidFill>
                  <a:srgbClr val="DF2E28"/>
                </a:solidFill>
                <a:latin typeface="Arial"/>
                <a:cs typeface="Arial"/>
              </a:rPr>
              <a:t> </a:t>
            </a:r>
            <a:r>
              <a:rPr lang="es-ES" sz="4000" i="1" dirty="0" err="1">
                <a:solidFill>
                  <a:srgbClr val="DF2E28"/>
                </a:solidFill>
                <a:latin typeface="Arial"/>
                <a:cs typeface="Arial"/>
              </a:rPr>
              <a:t>vertex</a:t>
            </a:r>
            <a:endParaRPr lang="es-ES" i="1" dirty="0" err="1">
              <a:solidFill>
                <a:srgbClr val="DF2E28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882" y="1172376"/>
            <a:ext cx="5727151" cy="119641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1558" y="888868"/>
            <a:ext cx="4473026" cy="54485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1410" y="1593446"/>
            <a:ext cx="6358398" cy="5018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6722" y="2247494"/>
            <a:ext cx="3534325" cy="5169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2069" y="2954249"/>
            <a:ext cx="6993842" cy="6450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13743" y="2962438"/>
            <a:ext cx="2679107" cy="5938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7796" y="3793591"/>
            <a:ext cx="6544225" cy="6227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3023" y="4635456"/>
            <a:ext cx="11507070" cy="10261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2323" y="5809271"/>
            <a:ext cx="7253355" cy="72011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79082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175849" y="71886"/>
            <a:ext cx="7182013" cy="707886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s-ES" sz="4000" i="1" dirty="0">
                <a:solidFill>
                  <a:srgbClr val="DF2E28"/>
                </a:solidFill>
                <a:latin typeface="Arial"/>
                <a:cs typeface="Arial"/>
              </a:rPr>
              <a:t>Works in QED</a:t>
            </a:r>
            <a:endParaRPr lang="es-ES" i="1" dirty="0" err="1">
              <a:solidFill>
                <a:srgbClr val="DF2E28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82068" y="994324"/>
            <a:ext cx="11556436" cy="156966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s-ES" sz="3200" dirty="0" err="1">
                <a:latin typeface="Arial"/>
                <a:cs typeface="Arial"/>
              </a:rPr>
              <a:t>There</a:t>
            </a:r>
            <a:r>
              <a:rPr lang="es-ES" sz="3200" dirty="0">
                <a:latin typeface="Arial"/>
                <a:cs typeface="Arial"/>
              </a:rPr>
              <a:t> </a:t>
            </a:r>
            <a:r>
              <a:rPr lang="es-ES" sz="3200" dirty="0" err="1">
                <a:latin typeface="Arial"/>
                <a:cs typeface="Arial"/>
              </a:rPr>
              <a:t>exist</a:t>
            </a:r>
            <a:r>
              <a:rPr lang="es-ES" sz="3200" dirty="0">
                <a:latin typeface="Arial"/>
                <a:cs typeface="Arial"/>
              </a:rPr>
              <a:t> a </a:t>
            </a:r>
            <a:r>
              <a:rPr lang="es-ES" sz="3200" dirty="0" err="1">
                <a:latin typeface="Arial"/>
                <a:cs typeface="Arial"/>
              </a:rPr>
              <a:t>lot</a:t>
            </a:r>
            <a:r>
              <a:rPr lang="es-ES" sz="3200" dirty="0">
                <a:latin typeface="Arial"/>
                <a:cs typeface="Arial"/>
              </a:rPr>
              <a:t> of </a:t>
            </a:r>
            <a:r>
              <a:rPr lang="es-ES" sz="3200" dirty="0" err="1">
                <a:latin typeface="Arial"/>
                <a:cs typeface="Arial"/>
              </a:rPr>
              <a:t>literature</a:t>
            </a:r>
            <a:r>
              <a:rPr lang="es-ES" sz="3200" dirty="0">
                <a:latin typeface="Arial"/>
                <a:cs typeface="Arial"/>
              </a:rPr>
              <a:t> </a:t>
            </a:r>
            <a:r>
              <a:rPr lang="es-ES" sz="3200" dirty="0" err="1">
                <a:latin typeface="Arial"/>
                <a:cs typeface="Arial"/>
              </a:rPr>
              <a:t>addressing</a:t>
            </a:r>
            <a:r>
              <a:rPr lang="es-ES" sz="3200" dirty="0">
                <a:latin typeface="Arial"/>
                <a:cs typeface="Arial"/>
              </a:rPr>
              <a:t> </a:t>
            </a:r>
            <a:r>
              <a:rPr lang="es-ES" sz="3200" dirty="0" err="1">
                <a:latin typeface="Arial"/>
                <a:cs typeface="Arial"/>
              </a:rPr>
              <a:t>the</a:t>
            </a:r>
            <a:r>
              <a:rPr lang="es-ES" sz="3200" dirty="0">
                <a:latin typeface="Arial"/>
                <a:cs typeface="Arial"/>
              </a:rPr>
              <a:t> </a:t>
            </a:r>
            <a:r>
              <a:rPr lang="es-ES" sz="3200" dirty="0" err="1">
                <a:latin typeface="Arial"/>
                <a:cs typeface="Arial"/>
              </a:rPr>
              <a:t>problem</a:t>
            </a:r>
            <a:r>
              <a:rPr lang="es-ES" sz="3200" dirty="0">
                <a:latin typeface="Arial"/>
                <a:cs typeface="Arial"/>
              </a:rPr>
              <a:t> of </a:t>
            </a:r>
            <a:r>
              <a:rPr lang="es-ES" sz="3200" dirty="0" err="1">
                <a:latin typeface="Arial"/>
                <a:cs typeface="Arial"/>
              </a:rPr>
              <a:t>how</a:t>
            </a:r>
            <a:r>
              <a:rPr lang="es-ES" sz="3200" dirty="0">
                <a:latin typeface="Arial"/>
                <a:cs typeface="Arial"/>
              </a:rPr>
              <a:t> to </a:t>
            </a:r>
            <a:r>
              <a:rPr lang="es-ES" sz="3200" dirty="0" err="1">
                <a:latin typeface="Arial"/>
                <a:cs typeface="Arial"/>
              </a:rPr>
              <a:t>construct</a:t>
            </a:r>
            <a:r>
              <a:rPr lang="es-ES" sz="3200" dirty="0">
                <a:latin typeface="Arial"/>
                <a:cs typeface="Arial"/>
              </a:rPr>
              <a:t> a </a:t>
            </a:r>
            <a:r>
              <a:rPr lang="es-ES" sz="3200" dirty="0" err="1">
                <a:latin typeface="Arial"/>
                <a:cs typeface="Arial"/>
              </a:rPr>
              <a:t>fermion-boson</a:t>
            </a:r>
            <a:r>
              <a:rPr lang="es-ES" sz="3200" dirty="0">
                <a:latin typeface="Arial"/>
                <a:cs typeface="Arial"/>
              </a:rPr>
              <a:t> </a:t>
            </a:r>
            <a:r>
              <a:rPr lang="es-ES" sz="3200" dirty="0" err="1">
                <a:latin typeface="Arial"/>
                <a:cs typeface="Arial"/>
              </a:rPr>
              <a:t>vertex</a:t>
            </a:r>
            <a:r>
              <a:rPr lang="es-ES" sz="3200" dirty="0">
                <a:latin typeface="Arial"/>
                <a:cs typeface="Arial"/>
              </a:rPr>
              <a:t> </a:t>
            </a:r>
            <a:r>
              <a:rPr lang="es-ES" sz="3200" dirty="0" err="1">
                <a:latin typeface="Arial"/>
                <a:cs typeface="Arial"/>
              </a:rPr>
              <a:t>satisfying</a:t>
            </a:r>
            <a:r>
              <a:rPr lang="es-ES" sz="3200" dirty="0">
                <a:latin typeface="Arial"/>
                <a:cs typeface="Arial"/>
              </a:rPr>
              <a:t> </a:t>
            </a:r>
            <a:r>
              <a:rPr lang="es-ES" sz="3200" dirty="0" err="1">
                <a:latin typeface="Arial"/>
                <a:cs typeface="Arial"/>
              </a:rPr>
              <a:t>both</a:t>
            </a:r>
            <a:r>
              <a:rPr lang="es-ES" sz="3200" dirty="0">
                <a:latin typeface="Arial"/>
                <a:cs typeface="Arial"/>
              </a:rPr>
              <a:t> </a:t>
            </a:r>
            <a:r>
              <a:rPr lang="es-ES" sz="3200" dirty="0" err="1">
                <a:latin typeface="Arial"/>
                <a:cs typeface="Arial"/>
              </a:rPr>
              <a:t>the</a:t>
            </a:r>
            <a:r>
              <a:rPr lang="es-ES" sz="3200" dirty="0">
                <a:latin typeface="Arial"/>
                <a:cs typeface="Arial"/>
              </a:rPr>
              <a:t> WGTI and </a:t>
            </a:r>
            <a:r>
              <a:rPr lang="es-ES" sz="3200" dirty="0" err="1">
                <a:latin typeface="Arial"/>
                <a:cs typeface="Arial"/>
              </a:rPr>
              <a:t>the</a:t>
            </a:r>
            <a:r>
              <a:rPr lang="es-ES" sz="3200" dirty="0">
                <a:latin typeface="Arial"/>
                <a:cs typeface="Arial"/>
              </a:rPr>
              <a:t> </a:t>
            </a:r>
            <a:r>
              <a:rPr lang="es-ES" sz="3200" dirty="0" err="1">
                <a:latin typeface="Arial"/>
                <a:cs typeface="Arial"/>
              </a:rPr>
              <a:t>LKFTs</a:t>
            </a:r>
            <a:r>
              <a:rPr lang="es-ES" sz="3200" dirty="0">
                <a:latin typeface="Arial"/>
                <a:cs typeface="Arial"/>
              </a:rPr>
              <a:t>, </a:t>
            </a:r>
            <a:r>
              <a:rPr lang="es-ES" sz="3200" dirty="0" err="1">
                <a:latin typeface="Arial"/>
                <a:cs typeface="Arial"/>
              </a:rPr>
              <a:t>for</a:t>
            </a:r>
            <a:r>
              <a:rPr lang="es-ES" sz="3200" dirty="0">
                <a:latin typeface="Arial"/>
                <a:cs typeface="Arial"/>
              </a:rPr>
              <a:t> </a:t>
            </a:r>
            <a:r>
              <a:rPr lang="es-ES" sz="3200" dirty="0" err="1">
                <a:latin typeface="Arial"/>
                <a:cs typeface="Arial"/>
              </a:rPr>
              <a:t>example</a:t>
            </a:r>
            <a:endParaRPr lang="es-ES" dirty="0" err="1"/>
          </a:p>
        </p:txBody>
      </p:sp>
      <p:sp>
        <p:nvSpPr>
          <p:cNvPr id="4" name="CuadroTexto 3"/>
          <p:cNvSpPr txBox="1"/>
          <p:nvPr/>
        </p:nvSpPr>
        <p:spPr>
          <a:xfrm>
            <a:off x="3514933" y="2805721"/>
            <a:ext cx="7912100" cy="378565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s-ES" sz="2400" dirty="0">
                <a:solidFill>
                  <a:srgbClr val="4A9BDC"/>
                </a:solidFill>
                <a:latin typeface="Arial"/>
                <a:cs typeface="Arial"/>
              </a:rPr>
              <a:t>D.C. Curtis, M.R. </a:t>
            </a:r>
            <a:r>
              <a:rPr lang="es-ES" sz="2400" dirty="0" err="1">
                <a:solidFill>
                  <a:srgbClr val="4A9BDC"/>
                </a:solidFill>
                <a:latin typeface="Arial"/>
                <a:cs typeface="Arial"/>
              </a:rPr>
              <a:t>Pennington</a:t>
            </a:r>
            <a:r>
              <a:rPr lang="es-ES" sz="2400" dirty="0">
                <a:solidFill>
                  <a:srgbClr val="4A9BDC"/>
                </a:solidFill>
                <a:latin typeface="Arial"/>
                <a:cs typeface="Arial"/>
              </a:rPr>
              <a:t/>
            </a:r>
            <a:br>
              <a:rPr lang="es-ES" sz="2400" dirty="0">
                <a:solidFill>
                  <a:srgbClr val="4A9BDC"/>
                </a:solidFill>
                <a:latin typeface="Arial"/>
                <a:cs typeface="Arial"/>
              </a:rPr>
            </a:br>
            <a:r>
              <a:rPr lang="es-ES" sz="2400" dirty="0">
                <a:solidFill>
                  <a:srgbClr val="FFFFFF"/>
                </a:solidFill>
                <a:latin typeface="Arial"/>
                <a:cs typeface="Arial"/>
              </a:rPr>
              <a:t>   </a:t>
            </a:r>
            <a:r>
              <a:rPr lang="es-ES" sz="2400" dirty="0" err="1">
                <a:solidFill>
                  <a:srgbClr val="FE801A"/>
                </a:solidFill>
                <a:latin typeface="Arial"/>
                <a:cs typeface="Arial"/>
              </a:rPr>
              <a:t>Phys</a:t>
            </a:r>
            <a:r>
              <a:rPr lang="es-ES" sz="2400" dirty="0">
                <a:solidFill>
                  <a:srgbClr val="FE801A"/>
                </a:solidFill>
                <a:latin typeface="Arial" charset="0"/>
                <a:cs typeface="Arial" charset="0"/>
              </a:rPr>
              <a:t>. Rev. D</a:t>
            </a:r>
            <a:r>
              <a:rPr lang="es-ES" sz="2400" b="1" i="1" dirty="0">
                <a:solidFill>
                  <a:srgbClr val="FE801A"/>
                </a:solidFill>
                <a:latin typeface="Arial" charset="0"/>
                <a:cs typeface="Arial" charset="0"/>
              </a:rPr>
              <a:t>44</a:t>
            </a:r>
            <a:r>
              <a:rPr lang="es-ES" sz="2400" dirty="0">
                <a:solidFill>
                  <a:srgbClr val="FE801A"/>
                </a:solidFill>
                <a:latin typeface="Arial" charset="0"/>
                <a:cs typeface="Arial" charset="0"/>
              </a:rPr>
              <a:t> (1991) 536-539</a:t>
            </a:r>
            <a:br>
              <a:rPr lang="es-ES" sz="2400" dirty="0">
                <a:solidFill>
                  <a:srgbClr val="FE801A"/>
                </a:solidFill>
                <a:latin typeface="Arial" charset="0"/>
                <a:cs typeface="Arial" charset="0"/>
              </a:rPr>
            </a:br>
            <a:r>
              <a:rPr lang="es-ES" sz="2400" dirty="0">
                <a:solidFill>
                  <a:srgbClr val="4A9BDC"/>
                </a:solidFill>
                <a:latin typeface="Arial" charset="0"/>
                <a:cs typeface="Arial" charset="0"/>
              </a:rPr>
              <a:t>Z.H. Dong, H.J. </a:t>
            </a:r>
            <a:r>
              <a:rPr lang="es-ES" sz="2400" dirty="0" err="1">
                <a:solidFill>
                  <a:srgbClr val="4A9BDC"/>
                </a:solidFill>
                <a:latin typeface="Arial" charset="0"/>
                <a:cs typeface="Arial" charset="0"/>
              </a:rPr>
              <a:t>Munczek</a:t>
            </a:r>
            <a:r>
              <a:rPr lang="es-ES" sz="2400" dirty="0">
                <a:solidFill>
                  <a:srgbClr val="4A9BDC"/>
                </a:solidFill>
                <a:latin typeface="Arial" charset="0"/>
                <a:cs typeface="Arial" charset="0"/>
              </a:rPr>
              <a:t>, C.D. Roberts</a:t>
            </a:r>
            <a:r>
              <a:rPr lang="es-ES" sz="2400" dirty="0">
                <a:solidFill>
                  <a:srgbClr val="FE801A"/>
                </a:solidFill>
                <a:latin typeface="Arial" charset="0"/>
                <a:cs typeface="Arial" charset="0"/>
              </a:rPr>
              <a:t> </a:t>
            </a:r>
            <a:br>
              <a:rPr lang="es-ES" sz="2400" dirty="0">
                <a:solidFill>
                  <a:srgbClr val="FE801A"/>
                </a:solidFill>
                <a:latin typeface="Arial" charset="0"/>
                <a:cs typeface="Arial" charset="0"/>
              </a:rPr>
            </a:br>
            <a:r>
              <a:rPr lang="es-ES" sz="2400" dirty="0">
                <a:solidFill>
                  <a:srgbClr val="FE801A"/>
                </a:solidFill>
                <a:latin typeface="Arial" charset="0"/>
                <a:cs typeface="Arial" charset="0"/>
              </a:rPr>
              <a:t>   </a:t>
            </a:r>
            <a:r>
              <a:rPr lang="es-ES" sz="2400" dirty="0" err="1">
                <a:solidFill>
                  <a:srgbClr val="FE801A"/>
                </a:solidFill>
                <a:latin typeface="Arial" charset="0"/>
                <a:cs typeface="Arial" charset="0"/>
              </a:rPr>
              <a:t>Phys</a:t>
            </a:r>
            <a:r>
              <a:rPr lang="es-ES" sz="2400" dirty="0">
                <a:solidFill>
                  <a:srgbClr val="FE801A"/>
                </a:solidFill>
                <a:latin typeface="Arial" charset="0"/>
                <a:cs typeface="Arial" charset="0"/>
              </a:rPr>
              <a:t>. </a:t>
            </a:r>
            <a:r>
              <a:rPr lang="es-ES" sz="2400" dirty="0" err="1">
                <a:solidFill>
                  <a:srgbClr val="FE801A"/>
                </a:solidFill>
                <a:latin typeface="Arial" charset="0"/>
                <a:cs typeface="Arial" charset="0"/>
              </a:rPr>
              <a:t>Lett</a:t>
            </a:r>
            <a:r>
              <a:rPr lang="es-ES" sz="2400" dirty="0">
                <a:solidFill>
                  <a:srgbClr val="FE801A"/>
                </a:solidFill>
                <a:latin typeface="Arial" charset="0"/>
                <a:cs typeface="Arial" charset="0"/>
              </a:rPr>
              <a:t>. B</a:t>
            </a:r>
            <a:r>
              <a:rPr lang="es-ES" sz="2400" b="1" i="1" dirty="0">
                <a:solidFill>
                  <a:srgbClr val="FE801A"/>
                </a:solidFill>
                <a:latin typeface="Arial" charset="0"/>
                <a:cs typeface="Arial" charset="0"/>
              </a:rPr>
              <a:t>333</a:t>
            </a:r>
            <a:r>
              <a:rPr lang="es-ES" sz="2400" dirty="0">
                <a:solidFill>
                  <a:srgbClr val="FE801A"/>
                </a:solidFill>
                <a:latin typeface="Arial" charset="0"/>
                <a:cs typeface="Arial" charset="0"/>
              </a:rPr>
              <a:t> (1994) 536-544</a:t>
            </a:r>
            <a:r>
              <a:rPr lang="en-US" sz="2400" dirty="0">
                <a:solidFill>
                  <a:srgbClr val="FE801A"/>
                </a:solidFill>
                <a:latin typeface="Arial" charset="0"/>
                <a:cs typeface="Arial" charset="0"/>
              </a:rPr>
              <a:t/>
            </a:r>
            <a:br>
              <a:rPr lang="en-US" sz="2400" dirty="0">
                <a:solidFill>
                  <a:srgbClr val="FE801A"/>
                </a:solidFill>
                <a:latin typeface="Arial" charset="0"/>
                <a:cs typeface="Arial" charset="0"/>
              </a:rPr>
            </a:br>
            <a:r>
              <a:rPr lang="es-ES" sz="2400" dirty="0">
                <a:solidFill>
                  <a:srgbClr val="4A9BDC"/>
                </a:solidFill>
                <a:latin typeface="Arial" charset="0"/>
                <a:cs typeface="Arial" charset="0"/>
              </a:rPr>
              <a:t>A. </a:t>
            </a:r>
            <a:r>
              <a:rPr lang="es-ES" sz="2400" dirty="0" err="1">
                <a:solidFill>
                  <a:srgbClr val="4A9BDC"/>
                </a:solidFill>
                <a:latin typeface="Arial" charset="0"/>
                <a:cs typeface="Arial" charset="0"/>
              </a:rPr>
              <a:t>Bashir</a:t>
            </a:r>
            <a:r>
              <a:rPr lang="es-ES" sz="2400" dirty="0">
                <a:solidFill>
                  <a:srgbClr val="4A9BDC"/>
                </a:solidFill>
                <a:latin typeface="Arial" charset="0"/>
                <a:cs typeface="Arial" charset="0"/>
              </a:rPr>
              <a:t>, M.R. </a:t>
            </a:r>
            <a:r>
              <a:rPr lang="es-ES" sz="2400" dirty="0" err="1">
                <a:solidFill>
                  <a:srgbClr val="4A9BDC"/>
                </a:solidFill>
                <a:latin typeface="Arial" charset="0"/>
                <a:cs typeface="Arial" charset="0"/>
              </a:rPr>
              <a:t>Pennington</a:t>
            </a:r>
            <a:r>
              <a:rPr lang="es-ES" sz="2400" dirty="0">
                <a:solidFill>
                  <a:srgbClr val="FE801A"/>
                </a:solidFill>
                <a:latin typeface="Arial" charset="0"/>
                <a:cs typeface="Arial" charset="0"/>
              </a:rPr>
              <a:t> </a:t>
            </a:r>
            <a:r>
              <a:rPr lang="es-ES" sz="2400" dirty="0">
                <a:solidFill>
                  <a:srgbClr val="4A9BDC"/>
                </a:solidFill>
                <a:latin typeface="Arial" charset="0"/>
                <a:cs typeface="Arial" charset="0"/>
              </a:rPr>
              <a:t> </a:t>
            </a:r>
            <a:br>
              <a:rPr lang="es-ES" sz="2400" dirty="0">
                <a:solidFill>
                  <a:srgbClr val="4A9BDC"/>
                </a:solidFill>
                <a:latin typeface="Arial" charset="0"/>
                <a:cs typeface="Arial" charset="0"/>
              </a:rPr>
            </a:br>
            <a:r>
              <a:rPr lang="es-ES" sz="2400" dirty="0">
                <a:solidFill>
                  <a:srgbClr val="4A9BDC"/>
                </a:solidFill>
                <a:latin typeface="Arial" charset="0"/>
                <a:cs typeface="Arial" charset="0"/>
              </a:rPr>
              <a:t>   </a:t>
            </a:r>
            <a:r>
              <a:rPr lang="es-ES" sz="2400" dirty="0" err="1">
                <a:solidFill>
                  <a:srgbClr val="FE801A"/>
                </a:solidFill>
                <a:latin typeface="Arial" charset="0"/>
                <a:cs typeface="Arial" charset="0"/>
              </a:rPr>
              <a:t>Phys</a:t>
            </a:r>
            <a:r>
              <a:rPr lang="es-ES" sz="2400" dirty="0">
                <a:solidFill>
                  <a:srgbClr val="FE801A"/>
                </a:solidFill>
                <a:latin typeface="Arial" charset="0"/>
                <a:cs typeface="Arial" charset="0"/>
              </a:rPr>
              <a:t>. Rev. D</a:t>
            </a:r>
            <a:r>
              <a:rPr lang="es-ES" sz="2400" b="1" i="1" dirty="0">
                <a:solidFill>
                  <a:srgbClr val="FE801A"/>
                </a:solidFill>
                <a:latin typeface="Arial" charset="0"/>
                <a:cs typeface="Arial" charset="0"/>
              </a:rPr>
              <a:t>50</a:t>
            </a:r>
            <a:r>
              <a:rPr lang="es-ES" sz="2400" dirty="0">
                <a:solidFill>
                  <a:srgbClr val="FE801A"/>
                </a:solidFill>
                <a:latin typeface="Arial" charset="0"/>
                <a:cs typeface="Arial" charset="0"/>
              </a:rPr>
              <a:t> (1994) 7679-7689</a:t>
            </a:r>
            <a:br>
              <a:rPr lang="es-ES" sz="2400" dirty="0">
                <a:solidFill>
                  <a:srgbClr val="FE801A"/>
                </a:solidFill>
                <a:latin typeface="Arial" charset="0"/>
                <a:cs typeface="Arial" charset="0"/>
              </a:rPr>
            </a:br>
            <a:r>
              <a:rPr lang="es-ES" sz="2400" dirty="0">
                <a:solidFill>
                  <a:srgbClr val="4A9BDC"/>
                </a:solidFill>
                <a:latin typeface="Arial" charset="0"/>
                <a:cs typeface="Arial" charset="0"/>
              </a:rPr>
              <a:t>A. </a:t>
            </a:r>
            <a:r>
              <a:rPr lang="es-ES" sz="2400" dirty="0" err="1">
                <a:solidFill>
                  <a:srgbClr val="4A9BDC"/>
                </a:solidFill>
                <a:latin typeface="Arial" charset="0"/>
                <a:cs typeface="Arial" charset="0"/>
              </a:rPr>
              <a:t>Kizilersu</a:t>
            </a:r>
            <a:r>
              <a:rPr lang="es-ES" sz="2400" dirty="0">
                <a:solidFill>
                  <a:srgbClr val="4A9BDC"/>
                </a:solidFill>
                <a:latin typeface="Arial" charset="0"/>
                <a:cs typeface="Arial" charset="0"/>
              </a:rPr>
              <a:t>, M.R. </a:t>
            </a:r>
            <a:r>
              <a:rPr lang="es-ES" sz="2400" dirty="0" err="1">
                <a:solidFill>
                  <a:srgbClr val="4A9BDC"/>
                </a:solidFill>
                <a:latin typeface="Arial" charset="0"/>
                <a:cs typeface="Arial" charset="0"/>
              </a:rPr>
              <a:t>Pennington</a:t>
            </a:r>
            <a:r>
              <a:rPr lang="es-ES" sz="2400" dirty="0">
                <a:solidFill>
                  <a:srgbClr val="FE801A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>
                <a:solidFill>
                  <a:srgbClr val="FE801A"/>
                </a:solidFill>
                <a:latin typeface="Arial" charset="0"/>
                <a:cs typeface="Arial" charset="0"/>
              </a:rPr>
              <a:t>  </a:t>
            </a:r>
            <a:br>
              <a:rPr lang="en-US" sz="2400" dirty="0">
                <a:solidFill>
                  <a:srgbClr val="FE801A"/>
                </a:solidFill>
                <a:latin typeface="Arial" charset="0"/>
                <a:cs typeface="Arial" charset="0"/>
              </a:rPr>
            </a:br>
            <a:r>
              <a:rPr lang="en-US" sz="2400" dirty="0">
                <a:solidFill>
                  <a:srgbClr val="FE801A"/>
                </a:solidFill>
                <a:latin typeface="Arial" charset="0"/>
                <a:cs typeface="Arial" charset="0"/>
              </a:rPr>
              <a:t>   </a:t>
            </a:r>
            <a:r>
              <a:rPr lang="es-ES" sz="2400" dirty="0" err="1">
                <a:solidFill>
                  <a:srgbClr val="FE801A"/>
                </a:solidFill>
                <a:latin typeface="Arial" charset="0"/>
                <a:cs typeface="Arial" charset="0"/>
              </a:rPr>
              <a:t>Phys</a:t>
            </a:r>
            <a:r>
              <a:rPr lang="es-ES" sz="2400" dirty="0">
                <a:solidFill>
                  <a:srgbClr val="FE801A"/>
                </a:solidFill>
                <a:latin typeface="Arial" charset="0"/>
                <a:cs typeface="Arial" charset="0"/>
              </a:rPr>
              <a:t>. Rev. D</a:t>
            </a:r>
            <a:r>
              <a:rPr lang="es-ES" sz="2400" b="1" i="1" dirty="0">
                <a:solidFill>
                  <a:srgbClr val="FE801A"/>
                </a:solidFill>
                <a:latin typeface="Arial" charset="0"/>
                <a:cs typeface="Arial" charset="0"/>
              </a:rPr>
              <a:t>79</a:t>
            </a:r>
            <a:r>
              <a:rPr lang="es-ES" sz="2400" dirty="0">
                <a:solidFill>
                  <a:srgbClr val="FE801A"/>
                </a:solidFill>
                <a:latin typeface="Arial" charset="0"/>
                <a:cs typeface="Arial" charset="0"/>
              </a:rPr>
              <a:t> (2009) 125020</a:t>
            </a:r>
            <a:br>
              <a:rPr lang="es-ES" sz="2400" dirty="0">
                <a:solidFill>
                  <a:srgbClr val="FE801A"/>
                </a:solidFill>
                <a:latin typeface="Arial" charset="0"/>
                <a:cs typeface="Arial" charset="0"/>
              </a:rPr>
            </a:br>
            <a:r>
              <a:rPr lang="es-ES" sz="2400" dirty="0">
                <a:solidFill>
                  <a:srgbClr val="4A9BDC"/>
                </a:solidFill>
                <a:latin typeface="Arial" charset="0"/>
                <a:cs typeface="Arial" charset="0"/>
              </a:rPr>
              <a:t>A. </a:t>
            </a:r>
            <a:r>
              <a:rPr lang="es-ES" sz="2400" dirty="0" err="1">
                <a:solidFill>
                  <a:srgbClr val="4A9BDC"/>
                </a:solidFill>
                <a:latin typeface="Arial" charset="0"/>
                <a:cs typeface="Arial" charset="0"/>
              </a:rPr>
              <a:t>Bashir</a:t>
            </a:r>
            <a:r>
              <a:rPr lang="es-ES" sz="2400" dirty="0">
                <a:solidFill>
                  <a:srgbClr val="4A9BDC"/>
                </a:solidFill>
                <a:latin typeface="Arial" charset="0"/>
                <a:cs typeface="Arial" charset="0"/>
              </a:rPr>
              <a:t>, Y. Concha-</a:t>
            </a:r>
            <a:r>
              <a:rPr lang="es-ES" sz="2400" dirty="0" err="1">
                <a:solidFill>
                  <a:srgbClr val="4A9BDC"/>
                </a:solidFill>
                <a:latin typeface="Arial" charset="0"/>
                <a:cs typeface="Arial" charset="0"/>
              </a:rPr>
              <a:t>Sanchez</a:t>
            </a:r>
            <a:r>
              <a:rPr lang="es-ES" sz="2400" dirty="0">
                <a:solidFill>
                  <a:srgbClr val="4A9BDC"/>
                </a:solidFill>
                <a:latin typeface="Arial" charset="0"/>
                <a:cs typeface="Arial" charset="0"/>
              </a:rPr>
              <a:t>, R. </a:t>
            </a:r>
            <a:r>
              <a:rPr lang="es-ES" sz="2400" dirty="0" err="1">
                <a:solidFill>
                  <a:srgbClr val="4A9BDC"/>
                </a:solidFill>
                <a:latin typeface="Arial" charset="0"/>
                <a:cs typeface="Arial" charset="0"/>
              </a:rPr>
              <a:t>Delbourgo</a:t>
            </a:r>
            <a:r>
              <a:rPr lang="es-ES" sz="2400" dirty="0">
                <a:solidFill>
                  <a:srgbClr val="FE801A"/>
                </a:solidFill>
                <a:latin typeface="Arial" charset="0"/>
                <a:cs typeface="Arial" charset="0"/>
              </a:rPr>
              <a:t> </a:t>
            </a:r>
            <a:r>
              <a:rPr lang="es-ES" sz="2400" dirty="0">
                <a:solidFill>
                  <a:srgbClr val="4A9BDC"/>
                </a:solidFill>
                <a:latin typeface="Arial" charset="0"/>
                <a:cs typeface="Arial" charset="0"/>
              </a:rPr>
              <a:t>  </a:t>
            </a:r>
            <a:br>
              <a:rPr lang="es-ES" sz="2400" dirty="0">
                <a:solidFill>
                  <a:srgbClr val="4A9BDC"/>
                </a:solidFill>
                <a:latin typeface="Arial" charset="0"/>
                <a:cs typeface="Arial" charset="0"/>
              </a:rPr>
            </a:br>
            <a:r>
              <a:rPr lang="es-ES" sz="2400" dirty="0">
                <a:solidFill>
                  <a:srgbClr val="4A9BDC"/>
                </a:solidFill>
                <a:latin typeface="Arial" charset="0"/>
                <a:cs typeface="Arial" charset="0"/>
              </a:rPr>
              <a:t>   </a:t>
            </a:r>
            <a:r>
              <a:rPr lang="es-ES" sz="2400" dirty="0" err="1">
                <a:solidFill>
                  <a:srgbClr val="FE801A"/>
                </a:solidFill>
                <a:latin typeface="Arial" charset="0"/>
                <a:cs typeface="Arial" charset="0"/>
              </a:rPr>
              <a:t>Phys</a:t>
            </a:r>
            <a:r>
              <a:rPr lang="es-ES" sz="2400" dirty="0">
                <a:solidFill>
                  <a:srgbClr val="FE801A"/>
                </a:solidFill>
                <a:latin typeface="Arial" charset="0"/>
                <a:cs typeface="Arial" charset="0"/>
              </a:rPr>
              <a:t>. Rev. D</a:t>
            </a:r>
            <a:r>
              <a:rPr lang="es-ES" sz="2400" b="1" i="1" dirty="0">
                <a:solidFill>
                  <a:srgbClr val="FE801A"/>
                </a:solidFill>
                <a:latin typeface="Arial" charset="0"/>
                <a:cs typeface="Arial" charset="0"/>
              </a:rPr>
              <a:t>76 </a:t>
            </a:r>
            <a:r>
              <a:rPr lang="es-ES" sz="2400" dirty="0">
                <a:solidFill>
                  <a:srgbClr val="FE801A"/>
                </a:solidFill>
                <a:latin typeface="Arial" charset="0"/>
                <a:cs typeface="Arial" charset="0"/>
              </a:rPr>
              <a:t>(2007) 065009</a:t>
            </a:r>
            <a:endParaRPr lang="es-ES" sz="2400">
              <a:solidFill>
                <a:srgbClr val="FE801A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1482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175849" y="57509"/>
            <a:ext cx="7182013" cy="707886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s-ES" sz="4000" i="1" dirty="0" err="1">
                <a:solidFill>
                  <a:srgbClr val="DF2E28"/>
                </a:solidFill>
                <a:latin typeface="Arial"/>
                <a:cs typeface="Arial"/>
              </a:rPr>
              <a:t>Ph</a:t>
            </a:r>
            <a:r>
              <a:rPr lang="es-ES" sz="4000" i="1" dirty="0">
                <a:solidFill>
                  <a:srgbClr val="DF2E28"/>
                </a:solidFill>
                <a:latin typeface="Arial"/>
                <a:cs typeface="Arial"/>
              </a:rPr>
              <a:t>. D. Research</a:t>
            </a:r>
            <a:endParaRPr lang="es-ES" sz="4000" i="1" dirty="0" err="1">
              <a:solidFill>
                <a:srgbClr val="DF2E28"/>
              </a:solidFill>
              <a:latin typeface="Arial"/>
              <a:cs typeface="Arial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9375" y="1075027"/>
            <a:ext cx="11972492" cy="5570756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3200" dirty="0">
                <a:latin typeface="Arial"/>
                <a:cs typeface="Arial"/>
              </a:rPr>
              <a:t>In </a:t>
            </a:r>
            <a:r>
              <a:rPr lang="es-ES" sz="3200" dirty="0" err="1">
                <a:latin typeface="Arial"/>
                <a:cs typeface="Arial"/>
              </a:rPr>
              <a:t>massless</a:t>
            </a:r>
            <a:r>
              <a:rPr lang="es-ES" sz="3200" dirty="0">
                <a:latin typeface="Arial"/>
                <a:cs typeface="Arial"/>
              </a:rPr>
              <a:t> </a:t>
            </a:r>
            <a:r>
              <a:rPr lang="es-ES" sz="3200" dirty="0" err="1">
                <a:latin typeface="Arial"/>
                <a:cs typeface="Arial"/>
              </a:rPr>
              <a:t>quenched</a:t>
            </a:r>
            <a:r>
              <a:rPr lang="es-ES" sz="3200" dirty="0">
                <a:latin typeface="Arial"/>
                <a:cs typeface="Arial"/>
              </a:rPr>
              <a:t> </a:t>
            </a:r>
            <a:r>
              <a:rPr lang="es-ES" sz="3200" dirty="0" err="1">
                <a:latin typeface="Arial"/>
                <a:cs typeface="Arial"/>
              </a:rPr>
              <a:t>scalar</a:t>
            </a:r>
            <a:r>
              <a:rPr lang="es-ES" sz="3200" dirty="0">
                <a:latin typeface="Arial"/>
                <a:cs typeface="Arial"/>
              </a:rPr>
              <a:t> QED, I </a:t>
            </a:r>
            <a:r>
              <a:rPr lang="es-ES" sz="3200" dirty="0" err="1">
                <a:latin typeface="Arial"/>
                <a:cs typeface="Arial"/>
              </a:rPr>
              <a:t>have</a:t>
            </a:r>
            <a:r>
              <a:rPr lang="es-ES" sz="3200" dirty="0">
                <a:latin typeface="Arial"/>
                <a:cs typeface="Arial"/>
              </a:rPr>
              <a:t> </a:t>
            </a:r>
            <a:r>
              <a:rPr lang="es-ES" sz="3200" dirty="0" err="1">
                <a:latin typeface="Arial"/>
                <a:cs typeface="Arial"/>
              </a:rPr>
              <a:t>constructed</a:t>
            </a:r>
            <a:r>
              <a:rPr lang="es-ES" sz="3200" dirty="0">
                <a:latin typeface="Arial"/>
                <a:cs typeface="Arial"/>
              </a:rPr>
              <a:t> a non-</a:t>
            </a:r>
            <a:r>
              <a:rPr lang="es-ES" sz="3200" dirty="0" err="1">
                <a:latin typeface="Arial"/>
                <a:cs typeface="Arial"/>
              </a:rPr>
              <a:t>perturbative</a:t>
            </a:r>
            <a:r>
              <a:rPr lang="es-ES" sz="3200" dirty="0">
                <a:latin typeface="Arial"/>
                <a:cs typeface="Arial"/>
              </a:rPr>
              <a:t> </a:t>
            </a:r>
            <a:r>
              <a:rPr lang="es-ES" sz="3200" dirty="0" err="1">
                <a:latin typeface="Arial"/>
                <a:cs typeface="Arial"/>
              </a:rPr>
              <a:t>three-point</a:t>
            </a:r>
            <a:r>
              <a:rPr lang="es-ES" sz="3200" dirty="0">
                <a:latin typeface="Arial"/>
                <a:cs typeface="Arial"/>
              </a:rPr>
              <a:t> </a:t>
            </a:r>
            <a:r>
              <a:rPr lang="es-ES" sz="3200" dirty="0" err="1">
                <a:latin typeface="Arial"/>
                <a:cs typeface="Arial"/>
              </a:rPr>
              <a:t>vertex</a:t>
            </a:r>
            <a:r>
              <a:rPr lang="es-ES" sz="3200" dirty="0">
                <a:latin typeface="Arial"/>
                <a:cs typeface="Arial"/>
              </a:rPr>
              <a:t> </a:t>
            </a:r>
            <a:r>
              <a:rPr lang="es-ES" sz="3200" dirty="0" err="1">
                <a:latin typeface="Arial"/>
                <a:cs typeface="Arial"/>
              </a:rPr>
              <a:t>satisfying</a:t>
            </a:r>
            <a:r>
              <a:rPr lang="es-ES" sz="3200" dirty="0">
                <a:latin typeface="Arial"/>
                <a:cs typeface="Arial"/>
              </a:rPr>
              <a:t> </a:t>
            </a:r>
            <a:r>
              <a:rPr lang="es-ES" sz="3200" dirty="0" err="1">
                <a:latin typeface="Arial"/>
                <a:cs typeface="Arial"/>
              </a:rPr>
              <a:t>the</a:t>
            </a:r>
            <a:r>
              <a:rPr lang="es-ES" sz="3200" dirty="0">
                <a:latin typeface="Arial"/>
                <a:cs typeface="Arial"/>
              </a:rPr>
              <a:t> WGTI. </a:t>
            </a:r>
            <a:r>
              <a:rPr lang="es-ES" sz="3200" dirty="0" err="1">
                <a:latin typeface="Arial"/>
                <a:cs typeface="Arial"/>
              </a:rPr>
              <a:t>This</a:t>
            </a:r>
            <a:r>
              <a:rPr lang="es-ES" sz="3200" dirty="0">
                <a:latin typeface="Arial"/>
                <a:cs typeface="Arial"/>
              </a:rPr>
              <a:t> </a:t>
            </a:r>
            <a:r>
              <a:rPr lang="es-ES" sz="3200" dirty="0" err="1">
                <a:latin typeface="Arial"/>
                <a:cs typeface="Arial"/>
              </a:rPr>
              <a:t>vertex</a:t>
            </a:r>
            <a:r>
              <a:rPr lang="es-ES" sz="3200" dirty="0">
                <a:latin typeface="Arial"/>
                <a:cs typeface="Arial"/>
              </a:rPr>
              <a:t> </a:t>
            </a:r>
            <a:r>
              <a:rPr lang="es-ES" sz="3200" dirty="0" err="1">
                <a:latin typeface="Arial"/>
                <a:cs typeface="Arial"/>
              </a:rPr>
              <a:t>involves</a:t>
            </a:r>
            <a:r>
              <a:rPr lang="es-ES" sz="3200" dirty="0">
                <a:latin typeface="Arial"/>
                <a:cs typeface="Arial"/>
              </a:rPr>
              <a:t> a </a:t>
            </a:r>
            <a:r>
              <a:rPr lang="es-ES" sz="3200" dirty="0" err="1">
                <a:latin typeface="Arial"/>
                <a:cs typeface="Arial"/>
              </a:rPr>
              <a:t>function</a:t>
            </a:r>
            <a:r>
              <a:rPr lang="es-ES" sz="3200" dirty="0">
                <a:latin typeface="Arial"/>
                <a:cs typeface="Arial"/>
              </a:rPr>
              <a:t> W(x) </a:t>
            </a:r>
            <a:r>
              <a:rPr lang="es-ES" sz="3200" dirty="0" err="1">
                <a:latin typeface="Arial"/>
                <a:cs typeface="Arial"/>
              </a:rPr>
              <a:t>whose</a:t>
            </a:r>
            <a:r>
              <a:rPr lang="es-ES" sz="3200" dirty="0">
                <a:latin typeface="Arial"/>
                <a:cs typeface="Arial"/>
              </a:rPr>
              <a:t> integral </a:t>
            </a:r>
            <a:r>
              <a:rPr lang="es-ES" sz="3200" dirty="0" err="1">
                <a:latin typeface="Arial"/>
                <a:cs typeface="Arial"/>
              </a:rPr>
              <a:t>restriction</a:t>
            </a:r>
            <a:r>
              <a:rPr lang="es-ES" sz="3200" dirty="0">
                <a:latin typeface="Arial"/>
                <a:cs typeface="Arial"/>
              </a:rPr>
              <a:t> </a:t>
            </a:r>
            <a:r>
              <a:rPr lang="es-ES" sz="3200" dirty="0" err="1">
                <a:latin typeface="Arial"/>
                <a:cs typeface="Arial"/>
              </a:rPr>
              <a:t>guarantees</a:t>
            </a:r>
            <a:r>
              <a:rPr lang="es-ES" sz="3200" dirty="0">
                <a:latin typeface="Arial"/>
                <a:cs typeface="Arial"/>
              </a:rPr>
              <a:t> </a:t>
            </a:r>
            <a:r>
              <a:rPr lang="es-ES" sz="3200" dirty="0" err="1">
                <a:latin typeface="Arial"/>
                <a:cs typeface="Arial"/>
              </a:rPr>
              <a:t>the</a:t>
            </a:r>
            <a:r>
              <a:rPr lang="es-ES" sz="3200" dirty="0">
                <a:latin typeface="Arial"/>
                <a:cs typeface="Arial"/>
              </a:rPr>
              <a:t> MR of </a:t>
            </a:r>
            <a:r>
              <a:rPr lang="es-ES" sz="3200" dirty="0" err="1">
                <a:latin typeface="Arial"/>
                <a:cs typeface="Arial"/>
              </a:rPr>
              <a:t>the</a:t>
            </a:r>
            <a:r>
              <a:rPr lang="es-ES" sz="3200" dirty="0">
                <a:latin typeface="Arial"/>
                <a:cs typeface="Arial"/>
              </a:rPr>
              <a:t> </a:t>
            </a:r>
            <a:r>
              <a:rPr lang="es-ES" sz="3200" dirty="0" err="1">
                <a:latin typeface="Arial"/>
                <a:cs typeface="Arial"/>
              </a:rPr>
              <a:t>scalar</a:t>
            </a:r>
            <a:r>
              <a:rPr lang="es-ES" sz="3200" dirty="0">
                <a:latin typeface="Arial"/>
                <a:cs typeface="Arial"/>
              </a:rPr>
              <a:t> </a:t>
            </a:r>
            <a:r>
              <a:rPr lang="es-ES" sz="3200" dirty="0" err="1">
                <a:latin typeface="Arial"/>
                <a:cs typeface="Arial"/>
              </a:rPr>
              <a:t>propagator</a:t>
            </a:r>
            <a:r>
              <a:rPr lang="es-ES" sz="3200" dirty="0">
                <a:latin typeface="Arial"/>
                <a:cs typeface="Arial"/>
              </a:rPr>
              <a:t>. </a:t>
            </a:r>
            <a:r>
              <a:rPr lang="es-ES" sz="3200" dirty="0" err="1">
                <a:latin typeface="Arial"/>
                <a:cs typeface="Arial"/>
              </a:rPr>
              <a:t>We</a:t>
            </a:r>
            <a:r>
              <a:rPr lang="es-ES" sz="3200" dirty="0">
                <a:latin typeface="Arial"/>
                <a:cs typeface="Arial"/>
              </a:rPr>
              <a:t> </a:t>
            </a:r>
            <a:r>
              <a:rPr lang="es-ES" sz="3200" dirty="0" err="1">
                <a:latin typeface="Arial"/>
                <a:cs typeface="Arial"/>
              </a:rPr>
              <a:t>propose</a:t>
            </a:r>
            <a:r>
              <a:rPr lang="es-ES" sz="3200" dirty="0">
                <a:latin typeface="Arial"/>
                <a:cs typeface="Arial"/>
              </a:rPr>
              <a:t> </a:t>
            </a:r>
            <a:r>
              <a:rPr lang="es-ES" sz="3200" dirty="0" err="1">
                <a:latin typeface="Arial"/>
                <a:cs typeface="Arial"/>
              </a:rPr>
              <a:t>an</a:t>
            </a:r>
            <a:r>
              <a:rPr lang="es-ES" sz="3200" dirty="0">
                <a:latin typeface="Arial"/>
                <a:cs typeface="Arial"/>
              </a:rPr>
              <a:t> </a:t>
            </a:r>
            <a:r>
              <a:rPr lang="es-ES" sz="3200" b="1" i="1" dirty="0" err="1">
                <a:latin typeface="Arial"/>
                <a:cs typeface="Arial"/>
              </a:rPr>
              <a:t>ansatz</a:t>
            </a:r>
            <a:r>
              <a:rPr lang="es-ES" sz="3200" dirty="0">
                <a:latin typeface="Arial"/>
                <a:cs typeface="Arial"/>
              </a:rPr>
              <a:t> </a:t>
            </a:r>
            <a:r>
              <a:rPr lang="es-ES" sz="3200" dirty="0" err="1">
                <a:latin typeface="Arial"/>
                <a:cs typeface="Arial"/>
              </a:rPr>
              <a:t>consistent</a:t>
            </a:r>
            <a:r>
              <a:rPr lang="es-ES" sz="3200" dirty="0">
                <a:latin typeface="Arial"/>
                <a:cs typeface="Arial"/>
              </a:rPr>
              <a:t> </a:t>
            </a:r>
            <a:r>
              <a:rPr lang="es-ES" sz="3200" dirty="0" err="1">
                <a:latin typeface="Arial"/>
                <a:cs typeface="Arial"/>
              </a:rPr>
              <a:t>with</a:t>
            </a:r>
            <a:r>
              <a:rPr lang="es-ES" sz="3200" dirty="0">
                <a:latin typeface="Arial"/>
                <a:cs typeface="Arial"/>
              </a:rPr>
              <a:t> </a:t>
            </a:r>
            <a:r>
              <a:rPr lang="es-ES" sz="3200" dirty="0" err="1">
                <a:latin typeface="Arial"/>
                <a:cs typeface="Arial"/>
              </a:rPr>
              <a:t>one-loop</a:t>
            </a:r>
            <a:r>
              <a:rPr lang="es-ES" sz="3200" dirty="0">
                <a:latin typeface="Arial"/>
                <a:cs typeface="Arial"/>
              </a:rPr>
              <a:t> </a:t>
            </a:r>
            <a:r>
              <a:rPr lang="es-ES" sz="3200" dirty="0" err="1">
                <a:latin typeface="Arial"/>
                <a:cs typeface="Arial"/>
              </a:rPr>
              <a:t>perturbation</a:t>
            </a:r>
            <a:r>
              <a:rPr lang="es-ES" sz="3200" dirty="0">
                <a:latin typeface="Arial"/>
                <a:cs typeface="Arial"/>
              </a:rPr>
              <a:t> </a:t>
            </a:r>
            <a:r>
              <a:rPr lang="es-ES" sz="3200" dirty="0" err="1">
                <a:latin typeface="Arial"/>
                <a:cs typeface="Arial"/>
              </a:rPr>
              <a:t>theory</a:t>
            </a:r>
            <a:r>
              <a:rPr lang="es-ES" sz="3200" dirty="0">
                <a:latin typeface="Arial"/>
                <a:cs typeface="Arial"/>
              </a:rPr>
              <a:t> in </a:t>
            </a:r>
            <a:r>
              <a:rPr lang="es-ES" sz="3200" dirty="0" err="1">
                <a:latin typeface="Arial"/>
                <a:cs typeface="Arial"/>
              </a:rPr>
              <a:t>arbitrary</a:t>
            </a:r>
            <a:r>
              <a:rPr lang="es-ES" sz="3200" dirty="0">
                <a:latin typeface="Arial"/>
                <a:cs typeface="Arial"/>
              </a:rPr>
              <a:t> </a:t>
            </a:r>
            <a:r>
              <a:rPr lang="es-ES" sz="3200" dirty="0" err="1">
                <a:latin typeface="Arial"/>
                <a:cs typeface="Arial"/>
              </a:rPr>
              <a:t>covariant</a:t>
            </a:r>
            <a:r>
              <a:rPr lang="es-ES" sz="3200" dirty="0">
                <a:latin typeface="Arial"/>
                <a:cs typeface="Arial"/>
              </a:rPr>
              <a:t> gauge.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>
                <a:latin typeface="Arial"/>
                <a:cs typeface="Arial"/>
              </a:rPr>
              <a:t>In QCD, I </a:t>
            </a:r>
            <a:r>
              <a:rPr lang="es-ES" sz="3200" dirty="0" err="1">
                <a:latin typeface="Arial"/>
                <a:cs typeface="Arial"/>
              </a:rPr>
              <a:t>have</a:t>
            </a:r>
            <a:r>
              <a:rPr lang="es-ES" sz="3200" dirty="0">
                <a:latin typeface="Arial"/>
                <a:cs typeface="Arial"/>
              </a:rPr>
              <a:t> to </a:t>
            </a:r>
            <a:r>
              <a:rPr lang="es-ES" sz="3200" dirty="0" err="1">
                <a:latin typeface="Arial"/>
                <a:cs typeface="Arial"/>
              </a:rPr>
              <a:t>construct</a:t>
            </a:r>
            <a:r>
              <a:rPr lang="es-ES" sz="3200" dirty="0">
                <a:latin typeface="Arial"/>
                <a:cs typeface="Arial"/>
              </a:rPr>
              <a:t> a non-</a:t>
            </a:r>
            <a:r>
              <a:rPr lang="es-ES" sz="3200" dirty="0" err="1">
                <a:latin typeface="Arial"/>
                <a:cs typeface="Arial"/>
              </a:rPr>
              <a:t>perturbative</a:t>
            </a:r>
            <a:r>
              <a:rPr lang="es-ES" sz="3200" dirty="0">
                <a:latin typeface="Arial"/>
                <a:cs typeface="Arial"/>
              </a:rPr>
              <a:t> quark-gluon </a:t>
            </a:r>
            <a:r>
              <a:rPr lang="es-ES" sz="3200" dirty="0" err="1">
                <a:latin typeface="Arial"/>
                <a:cs typeface="Arial"/>
              </a:rPr>
              <a:t>vertex</a:t>
            </a:r>
            <a:r>
              <a:rPr lang="es-ES" sz="3200" dirty="0">
                <a:latin typeface="Arial"/>
                <a:cs typeface="Arial"/>
              </a:rPr>
              <a:t> </a:t>
            </a:r>
            <a:r>
              <a:rPr lang="es-ES" sz="3200" dirty="0" err="1">
                <a:latin typeface="Arial"/>
                <a:cs typeface="Arial"/>
              </a:rPr>
              <a:t>satisfying</a:t>
            </a:r>
            <a:r>
              <a:rPr lang="es-ES" sz="3200" dirty="0">
                <a:latin typeface="Arial"/>
                <a:cs typeface="Arial"/>
              </a:rPr>
              <a:t> </a:t>
            </a:r>
            <a:r>
              <a:rPr lang="es-ES" sz="3200" dirty="0" err="1">
                <a:latin typeface="Arial"/>
                <a:cs typeface="Arial"/>
              </a:rPr>
              <a:t>the</a:t>
            </a:r>
            <a:r>
              <a:rPr lang="es-ES" sz="3200" dirty="0">
                <a:latin typeface="Arial"/>
                <a:cs typeface="Arial"/>
              </a:rPr>
              <a:t> WSTI and </a:t>
            </a:r>
            <a:r>
              <a:rPr lang="es-ES" sz="3200" dirty="0" err="1">
                <a:latin typeface="Arial"/>
                <a:cs typeface="Arial"/>
              </a:rPr>
              <a:t>ensuring</a:t>
            </a:r>
            <a:r>
              <a:rPr lang="es-ES" sz="3200" dirty="0">
                <a:latin typeface="Arial"/>
                <a:cs typeface="Arial"/>
              </a:rPr>
              <a:t> </a:t>
            </a:r>
            <a:r>
              <a:rPr lang="es-ES" sz="3200" dirty="0" err="1">
                <a:latin typeface="Arial"/>
                <a:cs typeface="Arial"/>
              </a:rPr>
              <a:t>the</a:t>
            </a:r>
            <a:r>
              <a:rPr lang="es-ES" sz="3200" dirty="0">
                <a:latin typeface="Arial"/>
                <a:cs typeface="Arial"/>
              </a:rPr>
              <a:t> MR of </a:t>
            </a:r>
            <a:r>
              <a:rPr lang="es-ES" sz="3200" dirty="0" err="1">
                <a:latin typeface="Arial"/>
                <a:cs typeface="Arial"/>
              </a:rPr>
              <a:t>the</a:t>
            </a:r>
            <a:r>
              <a:rPr lang="es-ES" sz="3200" dirty="0">
                <a:latin typeface="Arial"/>
                <a:cs typeface="Arial"/>
              </a:rPr>
              <a:t> quark </a:t>
            </a:r>
            <a:r>
              <a:rPr lang="es-ES" sz="3200" dirty="0" err="1">
                <a:latin typeface="Arial"/>
                <a:cs typeface="Arial"/>
              </a:rPr>
              <a:t>propagator</a:t>
            </a:r>
            <a:r>
              <a:rPr lang="es-ES" sz="3200" dirty="0">
                <a:latin typeface="Arial"/>
                <a:cs typeface="Arial"/>
              </a:rPr>
              <a:t>, in </a:t>
            </a:r>
            <a:r>
              <a:rPr lang="es-ES" sz="3200" dirty="0" err="1">
                <a:latin typeface="Arial"/>
                <a:cs typeface="Arial"/>
              </a:rPr>
              <a:t>arbitrary</a:t>
            </a:r>
            <a:r>
              <a:rPr lang="es-ES" sz="3200" dirty="0">
                <a:latin typeface="Arial"/>
                <a:cs typeface="Arial"/>
              </a:rPr>
              <a:t> </a:t>
            </a:r>
            <a:r>
              <a:rPr lang="es-ES" sz="3200" dirty="0" err="1">
                <a:latin typeface="Arial"/>
                <a:cs typeface="Arial"/>
              </a:rPr>
              <a:t>covariant</a:t>
            </a:r>
            <a:r>
              <a:rPr lang="es-ES" sz="3200" dirty="0">
                <a:latin typeface="Arial"/>
                <a:cs typeface="Arial"/>
              </a:rPr>
              <a:t> gauge. </a:t>
            </a:r>
            <a:endParaRPr lang="en-US" sz="3200" dirty="0">
              <a:latin typeface="Arial"/>
              <a:cs typeface="Arial"/>
            </a:endParaRPr>
          </a:p>
          <a:p>
            <a:endParaRPr lang="es-ES" sz="3200">
              <a:latin typeface="Arial"/>
              <a:cs typeface="Arial"/>
            </a:endParaRPr>
          </a:p>
          <a:p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047944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543959" y="1915563"/>
            <a:ext cx="4097338" cy="1457088"/>
          </a:xfrm>
        </p:spPr>
        <p:txBody>
          <a:bodyPr/>
          <a:lstStyle/>
          <a:p>
            <a:r>
              <a:rPr lang="es-ES"/>
              <a:t>Thanks!!</a:t>
            </a:r>
          </a:p>
        </p:txBody>
      </p:sp>
    </p:spTree>
    <p:extLst>
      <p:ext uri="{BB962C8B-B14F-4D97-AF65-F5344CB8AC3E}">
        <p14:creationId xmlns:p14="http://schemas.microsoft.com/office/powerpoint/2010/main" val="2649887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951648" y="64969"/>
            <a:ext cx="3848812" cy="707886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s-ES" sz="4000" i="1" dirty="0" err="1">
                <a:solidFill>
                  <a:srgbClr val="DF2E28"/>
                </a:solidFill>
                <a:latin typeface="Arial"/>
                <a:cs typeface="Arial"/>
              </a:rPr>
              <a:t>Introduction</a:t>
            </a:r>
            <a:endParaRPr lang="es-ES" i="1" dirty="0" err="1">
              <a:solidFill>
                <a:srgbClr val="DF2E28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042992" y="793617"/>
            <a:ext cx="3959507" cy="707886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s-ES" sz="4000" dirty="0">
                <a:solidFill>
                  <a:srgbClr val="FE801A"/>
                </a:solidFill>
                <a:latin typeface="Arial"/>
                <a:cs typeface="Arial"/>
              </a:rPr>
              <a:t>Gauge </a:t>
            </a:r>
            <a:r>
              <a:rPr lang="es-ES" sz="4000" dirty="0" err="1">
                <a:solidFill>
                  <a:srgbClr val="FE801A"/>
                </a:solidFill>
                <a:latin typeface="Arial"/>
                <a:cs typeface="Arial"/>
              </a:rPr>
              <a:t>Theories</a:t>
            </a:r>
            <a:r>
              <a:rPr lang="es-ES" sz="4000" dirty="0">
                <a:solidFill>
                  <a:srgbClr val="FE801A"/>
                </a:solidFill>
                <a:latin typeface="Times New Roman" charset="0"/>
                <a:cs typeface="Times New Roman" charset="0"/>
              </a:rPr>
              <a:t>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-34925" y="1649413"/>
            <a:ext cx="5818188" cy="1569660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es-ES" sz="3200" dirty="0" err="1">
                <a:latin typeface="Arial"/>
                <a:cs typeface="Arial"/>
              </a:rPr>
              <a:t>The</a:t>
            </a:r>
            <a:r>
              <a:rPr lang="es-ES" sz="3200" dirty="0">
                <a:latin typeface="Arial"/>
                <a:cs typeface="Arial"/>
              </a:rPr>
              <a:t> fundamental </a:t>
            </a:r>
            <a:r>
              <a:rPr lang="es-ES" sz="3200" dirty="0" err="1">
                <a:latin typeface="Arial"/>
                <a:cs typeface="Arial"/>
              </a:rPr>
              <a:t>interactions</a:t>
            </a:r>
            <a:r>
              <a:rPr lang="es-ES" sz="3200" dirty="0">
                <a:latin typeface="Arial"/>
                <a:cs typeface="Arial"/>
              </a:rPr>
              <a:t> are </a:t>
            </a:r>
            <a:r>
              <a:rPr lang="es-ES" sz="3200" dirty="0" err="1">
                <a:latin typeface="Arial"/>
                <a:cs typeface="Arial"/>
              </a:rPr>
              <a:t>dictated</a:t>
            </a:r>
            <a:r>
              <a:rPr lang="es-ES" sz="3200" dirty="0">
                <a:latin typeface="Arial"/>
                <a:cs typeface="Arial"/>
              </a:rPr>
              <a:t> </a:t>
            </a:r>
            <a:r>
              <a:rPr lang="es-ES" sz="3200" dirty="0" err="1">
                <a:latin typeface="Arial"/>
                <a:cs typeface="Arial"/>
              </a:rPr>
              <a:t>by</a:t>
            </a:r>
            <a:r>
              <a:rPr lang="es-ES" sz="3200" dirty="0">
                <a:latin typeface="Arial"/>
                <a:cs typeface="Arial"/>
              </a:rPr>
              <a:t> </a:t>
            </a:r>
            <a:r>
              <a:rPr lang="es-ES" sz="3200" dirty="0" err="1">
                <a:latin typeface="Arial"/>
                <a:cs typeface="Arial"/>
              </a:rPr>
              <a:t>the</a:t>
            </a:r>
            <a:r>
              <a:rPr lang="es-ES" sz="3200" dirty="0">
                <a:latin typeface="Arial"/>
                <a:cs typeface="Arial"/>
              </a:rPr>
              <a:t> </a:t>
            </a:r>
            <a:r>
              <a:rPr lang="es-ES" sz="3200" b="1" i="1" dirty="0">
                <a:latin typeface="Arial"/>
                <a:cs typeface="Arial"/>
              </a:rPr>
              <a:t>gauge </a:t>
            </a:r>
            <a:r>
              <a:rPr lang="es-ES" sz="3200" b="1" i="1" dirty="0" err="1">
                <a:latin typeface="Arial"/>
                <a:cs typeface="Arial"/>
              </a:rPr>
              <a:t>principle</a:t>
            </a:r>
          </a:p>
        </p:txBody>
      </p:sp>
      <p:sp>
        <p:nvSpPr>
          <p:cNvPr id="5" name="Rectángulo redondeado 4"/>
          <p:cNvSpPr/>
          <p:nvPr/>
        </p:nvSpPr>
        <p:spPr>
          <a:xfrm>
            <a:off x="5996328" y="1833874"/>
            <a:ext cx="2389990" cy="1201738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redondeado 5"/>
          <p:cNvSpPr/>
          <p:nvPr/>
        </p:nvSpPr>
        <p:spPr>
          <a:xfrm>
            <a:off x="9550148" y="1852924"/>
            <a:ext cx="2452495" cy="1201738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5906880" y="1808266"/>
            <a:ext cx="2551662" cy="120032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s-ES" sz="3200" dirty="0">
                <a:latin typeface="Arial"/>
                <a:cs typeface="Arial"/>
              </a:rPr>
              <a:t>Gauge </a:t>
            </a:r>
            <a:r>
              <a:rPr lang="es-ES" sz="3200" dirty="0" err="1">
                <a:latin typeface="Arial"/>
                <a:cs typeface="Arial"/>
              </a:rPr>
              <a:t>Invariance</a:t>
            </a:r>
            <a:r>
              <a:rPr lang="es-ES" sz="4000" dirty="0">
                <a:latin typeface="Times New Roman" charset="0"/>
                <a:cs typeface="Times New Roman" charset="0"/>
              </a:rPr>
              <a:t> </a:t>
            </a:r>
            <a:endParaRPr lang="es-ES">
              <a:latin typeface="Times New Roman" charset="0"/>
              <a:cs typeface="Times New Roman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9286564" y="1854318"/>
            <a:ext cx="3000375" cy="120032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s-ES" sz="3200" dirty="0">
                <a:latin typeface="Times New Roman"/>
                <a:cs typeface="Times New Roman"/>
              </a:rPr>
              <a:t>Fundamental </a:t>
            </a:r>
            <a:r>
              <a:rPr lang="es-ES" sz="3200" dirty="0" err="1">
                <a:latin typeface="Times New Roman"/>
                <a:cs typeface="Times New Roman"/>
              </a:rPr>
              <a:t>Interactions</a:t>
            </a:r>
            <a:r>
              <a:rPr lang="es-ES" sz="4000" dirty="0">
                <a:latin typeface="Times New Roman"/>
                <a:cs typeface="Times New Roman"/>
              </a:rPr>
              <a:t> </a:t>
            </a:r>
            <a:endParaRPr lang="es-ES" dirty="0">
              <a:latin typeface="Times New Roman" charset="0"/>
              <a:cs typeface="Times New Roman" charset="0"/>
            </a:endParaRPr>
          </a:p>
        </p:txBody>
      </p:sp>
      <p:sp>
        <p:nvSpPr>
          <p:cNvPr id="9" name="Flecha izquierda y derecha 8"/>
          <p:cNvSpPr/>
          <p:nvPr/>
        </p:nvSpPr>
        <p:spPr>
          <a:xfrm>
            <a:off x="8553050" y="2207233"/>
            <a:ext cx="831465" cy="48418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/>
          <p:cNvSpPr txBox="1"/>
          <p:nvPr/>
        </p:nvSpPr>
        <p:spPr>
          <a:xfrm>
            <a:off x="3903129" y="3329655"/>
            <a:ext cx="5642716" cy="1570038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3200" dirty="0">
                <a:latin typeface="Arial"/>
                <a:cs typeface="Arial"/>
              </a:rPr>
              <a:t>QED, QCD and QWD describe </a:t>
            </a:r>
            <a:r>
              <a:rPr lang="es-ES" sz="3200" dirty="0" err="1">
                <a:latin typeface="Arial"/>
                <a:cs typeface="Arial"/>
              </a:rPr>
              <a:t>the</a:t>
            </a:r>
            <a:r>
              <a:rPr lang="es-ES" sz="3200" dirty="0">
                <a:latin typeface="Arial"/>
                <a:cs typeface="Arial"/>
              </a:rPr>
              <a:t> real </a:t>
            </a:r>
            <a:r>
              <a:rPr lang="es-ES" sz="3200" dirty="0" err="1">
                <a:latin typeface="Arial"/>
                <a:cs typeface="Arial"/>
              </a:rPr>
              <a:t>world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3200" dirty="0" err="1">
                <a:latin typeface="Arial"/>
                <a:cs typeface="Arial"/>
              </a:rPr>
              <a:t>They</a:t>
            </a:r>
            <a:r>
              <a:rPr lang="es-ES" sz="3200" dirty="0">
                <a:latin typeface="Arial"/>
                <a:cs typeface="Arial"/>
              </a:rPr>
              <a:t> are </a:t>
            </a:r>
            <a:r>
              <a:rPr lang="es-ES" sz="3200" dirty="0" err="1">
                <a:latin typeface="Arial"/>
                <a:cs typeface="Arial"/>
              </a:rPr>
              <a:t>renormalizable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73600" y="4980209"/>
            <a:ext cx="3959507" cy="707886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s-ES" sz="4000" dirty="0">
                <a:solidFill>
                  <a:srgbClr val="FE801A"/>
                </a:solidFill>
                <a:latin typeface="Arial"/>
                <a:cs typeface="Arial"/>
              </a:rPr>
              <a:t>Standard </a:t>
            </a:r>
            <a:r>
              <a:rPr lang="es-ES" sz="4000" dirty="0" err="1">
                <a:solidFill>
                  <a:srgbClr val="FE801A"/>
                </a:solidFill>
                <a:latin typeface="Arial"/>
                <a:cs typeface="Arial"/>
              </a:rPr>
              <a:t>Model</a:t>
            </a:r>
            <a:endParaRPr lang="es-ES" sz="4000" dirty="0" err="1">
              <a:solidFill>
                <a:srgbClr val="FE801A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689938" y="5772660"/>
            <a:ext cx="2743200" cy="58477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s-ES" sz="3200" dirty="0">
                <a:latin typeface="Arial"/>
                <a:cs typeface="Arial"/>
              </a:rPr>
              <a:t>Gauge </a:t>
            </a:r>
            <a:r>
              <a:rPr lang="es-ES" sz="3200" dirty="0" err="1">
                <a:latin typeface="Arial"/>
                <a:cs typeface="Arial"/>
              </a:rPr>
              <a:t>group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4222128" y="5667227"/>
            <a:ext cx="4503722" cy="738188"/>
          </a:xfrm>
          <a:prstGeom prst="rect">
            <a:avLst/>
          </a:prstGeom>
          <a:solidFill>
            <a:schemeClr val="tx1"/>
          </a:solidFill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671" y="5784554"/>
            <a:ext cx="4256271" cy="545106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9181011" y="5242579"/>
            <a:ext cx="2743200" cy="156966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s-ES" sz="3200" dirty="0" err="1">
                <a:solidFill>
                  <a:srgbClr val="4A9BDC"/>
                </a:solidFill>
                <a:latin typeface="Arial"/>
                <a:cs typeface="Arial"/>
              </a:rPr>
              <a:t>Electroweak</a:t>
            </a:r>
          </a:p>
          <a:p>
            <a:pPr algn="ctr"/>
            <a:r>
              <a:rPr lang="es-ES" sz="3200">
                <a:solidFill>
                  <a:srgbClr val="4A9BDC"/>
                </a:solidFill>
                <a:latin typeface="Arial"/>
                <a:cs typeface="Arial"/>
              </a:rPr>
              <a:t>+</a:t>
            </a:r>
          </a:p>
          <a:p>
            <a:pPr algn="ctr"/>
            <a:r>
              <a:rPr lang="es-ES" sz="3200" dirty="0">
                <a:solidFill>
                  <a:srgbClr val="4A9BDC"/>
                </a:solidFill>
                <a:latin typeface="Arial"/>
                <a:cs typeface="Arial"/>
              </a:rPr>
              <a:t>QCD</a:t>
            </a:r>
          </a:p>
        </p:txBody>
      </p:sp>
    </p:spTree>
    <p:extLst>
      <p:ext uri="{BB962C8B-B14F-4D97-AF65-F5344CB8AC3E}">
        <p14:creationId xmlns:p14="http://schemas.microsoft.com/office/powerpoint/2010/main" val="3880805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479048" y="57150"/>
            <a:ext cx="4777915" cy="707886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s-ES" sz="4000" i="1" dirty="0">
                <a:solidFill>
                  <a:srgbClr val="DF2E28"/>
                </a:solidFill>
                <a:latin typeface="Arial"/>
                <a:cs typeface="Arial"/>
              </a:rPr>
              <a:t>Gauge </a:t>
            </a:r>
            <a:r>
              <a:rPr lang="es-ES" sz="4000" i="1" dirty="0" err="1">
                <a:solidFill>
                  <a:srgbClr val="DF2E28"/>
                </a:solidFill>
                <a:latin typeface="Arial"/>
                <a:cs typeface="Arial"/>
              </a:rPr>
              <a:t>Covariance</a:t>
            </a:r>
            <a:endParaRPr lang="es-ES" i="1" dirty="0" err="1">
              <a:solidFill>
                <a:srgbClr val="DF2E28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040037" y="790754"/>
            <a:ext cx="3959507" cy="707886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s-ES" sz="4000" dirty="0" err="1">
                <a:solidFill>
                  <a:srgbClr val="FE801A"/>
                </a:solidFill>
                <a:latin typeface="Times New Roman"/>
                <a:cs typeface="Times New Roman"/>
              </a:rPr>
              <a:t>Consequences</a:t>
            </a:r>
            <a:r>
              <a:rPr lang="es-ES" sz="4000" dirty="0">
                <a:solidFill>
                  <a:srgbClr val="FE801A"/>
                </a:solidFill>
                <a:latin typeface="Times New Roman"/>
                <a:cs typeface="Times New Roman"/>
              </a:rPr>
              <a:t> </a:t>
            </a:r>
            <a:endParaRPr lang="es-ES" sz="4000" dirty="0">
              <a:solidFill>
                <a:srgbClr val="FE801A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17975" y="1603212"/>
            <a:ext cx="1974137" cy="58477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3200">
                <a:solidFill>
                  <a:srgbClr val="81BB42"/>
                </a:solidFill>
                <a:latin typeface="Arial"/>
                <a:cs typeface="Arial"/>
              </a:rPr>
              <a:t>QED: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120188" y="1578762"/>
            <a:ext cx="4537238" cy="1077218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s-ES" sz="3200" dirty="0">
                <a:latin typeface="Arial"/>
                <a:cs typeface="Arial"/>
              </a:rPr>
              <a:t>Ward-Green-</a:t>
            </a:r>
            <a:r>
              <a:rPr lang="es-ES" sz="3200" dirty="0" err="1">
                <a:latin typeface="Arial"/>
                <a:cs typeface="Arial"/>
              </a:rPr>
              <a:t>Takahashi</a:t>
            </a:r>
            <a:r>
              <a:rPr lang="es-ES" sz="3200" dirty="0">
                <a:latin typeface="Arial"/>
                <a:cs typeface="Arial"/>
              </a:rPr>
              <a:t> </a:t>
            </a:r>
            <a:r>
              <a:rPr lang="es-ES" sz="3200" dirty="0" err="1">
                <a:latin typeface="Arial"/>
                <a:cs typeface="Arial"/>
              </a:rPr>
              <a:t>Identity</a:t>
            </a:r>
            <a:r>
              <a:rPr lang="es-ES" sz="3200" dirty="0">
                <a:latin typeface="Arial"/>
                <a:cs typeface="Arial"/>
              </a:rPr>
              <a:t> (WGTI)</a:t>
            </a:r>
            <a:endParaRPr lang="es-ES" sz="3200">
              <a:latin typeface="Arial"/>
              <a:cs typeface="Arial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07635" y="2917159"/>
            <a:ext cx="1974137" cy="58477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3200">
                <a:solidFill>
                  <a:srgbClr val="81BB42"/>
                </a:solidFill>
                <a:latin typeface="Arial"/>
                <a:cs typeface="Arial"/>
              </a:rPr>
              <a:t>QED: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136852" y="2856357"/>
            <a:ext cx="4537238" cy="1077218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s-ES" sz="3200" dirty="0">
                <a:latin typeface="Arial"/>
                <a:cs typeface="Arial"/>
              </a:rPr>
              <a:t>Ward-</a:t>
            </a:r>
            <a:r>
              <a:rPr lang="es-ES" sz="3200" dirty="0" err="1">
                <a:latin typeface="Arial"/>
                <a:cs typeface="Arial"/>
              </a:rPr>
              <a:t>Slavnov</a:t>
            </a:r>
            <a:r>
              <a:rPr lang="es-ES" sz="3200" dirty="0">
                <a:latin typeface="Arial"/>
                <a:cs typeface="Arial"/>
              </a:rPr>
              <a:t>-Taylor </a:t>
            </a:r>
            <a:r>
              <a:rPr lang="es-ES" sz="3200" dirty="0" err="1">
                <a:latin typeface="Arial"/>
                <a:cs typeface="Arial"/>
              </a:rPr>
              <a:t>Identity</a:t>
            </a:r>
            <a:r>
              <a:rPr lang="es-ES" sz="3200" dirty="0">
                <a:latin typeface="Arial"/>
                <a:cs typeface="Arial"/>
              </a:rPr>
              <a:t> (WSTI)</a:t>
            </a:r>
            <a:endParaRPr lang="es-ES" sz="3200">
              <a:latin typeface="Arial"/>
              <a:cs typeface="Arial"/>
            </a:endParaRPr>
          </a:p>
        </p:txBody>
      </p:sp>
      <p:sp>
        <p:nvSpPr>
          <p:cNvPr id="9" name="Cerrar llave 8"/>
          <p:cNvSpPr/>
          <p:nvPr/>
        </p:nvSpPr>
        <p:spPr>
          <a:xfrm>
            <a:off x="7226300" y="1673225"/>
            <a:ext cx="428373" cy="2163733"/>
          </a:xfrm>
          <a:prstGeom prst="rightBrac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/>
          <p:cNvSpPr txBox="1"/>
          <p:nvPr/>
        </p:nvSpPr>
        <p:spPr>
          <a:xfrm>
            <a:off x="7960483" y="2228850"/>
            <a:ext cx="4025142" cy="1077218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s-ES" sz="3200" dirty="0" err="1">
                <a:solidFill>
                  <a:srgbClr val="4A9BDC"/>
                </a:solidFill>
                <a:latin typeface="Arial"/>
                <a:cs typeface="Arial"/>
              </a:rPr>
              <a:t>Relation</a:t>
            </a:r>
            <a:r>
              <a:rPr lang="es-ES" sz="3200" dirty="0">
                <a:solidFill>
                  <a:srgbClr val="4A9BDC"/>
                </a:solidFill>
                <a:latin typeface="Arial"/>
                <a:cs typeface="Arial"/>
              </a:rPr>
              <a:t> </a:t>
            </a:r>
            <a:r>
              <a:rPr lang="es-ES" sz="3200" dirty="0" err="1">
                <a:solidFill>
                  <a:srgbClr val="4A9BDC"/>
                </a:solidFill>
                <a:latin typeface="Arial"/>
                <a:cs typeface="Arial"/>
              </a:rPr>
              <a:t>between</a:t>
            </a:r>
            <a:r>
              <a:rPr lang="es-ES" sz="3200" dirty="0">
                <a:solidFill>
                  <a:srgbClr val="4A9BDC"/>
                </a:solidFill>
                <a:latin typeface="Arial"/>
                <a:cs typeface="Arial"/>
              </a:rPr>
              <a:t> Green functions</a:t>
            </a:r>
            <a:endParaRPr lang="es-E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371620" y="4227368"/>
            <a:ext cx="6718011" cy="2308225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r>
              <a:rPr lang="es-ES" sz="2400" dirty="0">
                <a:solidFill>
                  <a:srgbClr val="4A9BDC"/>
                </a:solidFill>
                <a:latin typeface="Arial"/>
                <a:cs typeface="Arial"/>
              </a:rPr>
              <a:t>J.C. Ward</a:t>
            </a:r>
            <a:r>
              <a:rPr lang="es-ES" sz="2400" dirty="0">
                <a:latin typeface="Arial"/>
                <a:cs typeface="Arial"/>
              </a:rPr>
              <a:t/>
            </a:r>
            <a:br>
              <a:rPr lang="es-ES" sz="2400" dirty="0">
                <a:latin typeface="Arial"/>
                <a:cs typeface="Arial"/>
              </a:rPr>
            </a:br>
            <a:r>
              <a:rPr lang="es-ES" sz="2400" dirty="0">
                <a:latin typeface="Arial"/>
                <a:cs typeface="Arial"/>
              </a:rPr>
              <a:t>   </a:t>
            </a:r>
            <a:r>
              <a:rPr lang="es-ES" sz="2400" dirty="0" err="1">
                <a:solidFill>
                  <a:srgbClr val="FE801A"/>
                </a:solidFill>
                <a:latin typeface="Arial"/>
                <a:cs typeface="Arial"/>
              </a:rPr>
              <a:t>Phys</a:t>
            </a:r>
            <a:r>
              <a:rPr lang="es-ES" sz="2400" dirty="0">
                <a:solidFill>
                  <a:srgbClr val="FE801A"/>
                </a:solidFill>
                <a:latin typeface="Arial"/>
                <a:cs typeface="Arial"/>
              </a:rPr>
              <a:t>. Rev. </a:t>
            </a:r>
            <a:r>
              <a:rPr lang="es-ES" sz="2400" b="1" i="1" dirty="0">
                <a:solidFill>
                  <a:srgbClr val="FE801A"/>
                </a:solidFill>
                <a:latin typeface="Arial"/>
                <a:cs typeface="Arial"/>
              </a:rPr>
              <a:t>78</a:t>
            </a:r>
            <a:r>
              <a:rPr lang="es-ES" sz="2400" dirty="0">
                <a:solidFill>
                  <a:srgbClr val="FE801A"/>
                </a:solidFill>
                <a:latin typeface="Arial"/>
                <a:cs typeface="Arial"/>
              </a:rPr>
              <a:t> (1950) 182</a:t>
            </a:r>
            <a:r>
              <a:rPr lang="es-ES" sz="2400" dirty="0">
                <a:latin typeface="Arial"/>
                <a:cs typeface="Arial"/>
              </a:rPr>
              <a:t/>
            </a:r>
            <a:br>
              <a:rPr lang="es-ES" sz="2400" dirty="0">
                <a:latin typeface="Arial"/>
                <a:cs typeface="Arial"/>
              </a:rPr>
            </a:br>
            <a:r>
              <a:rPr lang="es-ES" sz="2400" dirty="0">
                <a:solidFill>
                  <a:srgbClr val="4A9BDC"/>
                </a:solidFill>
                <a:latin typeface="Arial"/>
                <a:cs typeface="Arial"/>
              </a:rPr>
              <a:t>Y. </a:t>
            </a:r>
            <a:r>
              <a:rPr lang="es-ES" sz="2400" dirty="0" err="1">
                <a:solidFill>
                  <a:srgbClr val="4A9BDC"/>
                </a:solidFill>
                <a:latin typeface="Arial"/>
                <a:cs typeface="Arial"/>
              </a:rPr>
              <a:t>Takahashi</a:t>
            </a:r>
            <a:r>
              <a:rPr lang="es-ES" sz="2400" dirty="0">
                <a:latin typeface="Arial"/>
                <a:cs typeface="Arial"/>
              </a:rPr>
              <a:t/>
            </a:r>
            <a:br>
              <a:rPr lang="es-ES" sz="2400" dirty="0">
                <a:latin typeface="Arial"/>
                <a:cs typeface="Arial"/>
              </a:rPr>
            </a:br>
            <a:r>
              <a:rPr lang="es-ES" sz="2400" dirty="0">
                <a:latin typeface="Arial"/>
                <a:cs typeface="Arial"/>
              </a:rPr>
              <a:t>   </a:t>
            </a:r>
            <a:r>
              <a:rPr lang="es-ES" sz="2400" dirty="0" err="1">
                <a:solidFill>
                  <a:srgbClr val="FE801A"/>
                </a:solidFill>
                <a:latin typeface="Arial"/>
                <a:cs typeface="Arial"/>
              </a:rPr>
              <a:t>Nouvo</a:t>
            </a:r>
            <a:r>
              <a:rPr lang="es-ES" sz="2400" dirty="0">
                <a:solidFill>
                  <a:srgbClr val="FE801A"/>
                </a:solidFill>
                <a:latin typeface="Arial"/>
                <a:cs typeface="Arial"/>
              </a:rPr>
              <a:t> Cimento </a:t>
            </a:r>
            <a:r>
              <a:rPr lang="es-ES" sz="2400" b="1" i="1" dirty="0">
                <a:solidFill>
                  <a:srgbClr val="FE801A"/>
                </a:solidFill>
                <a:latin typeface="Arial"/>
                <a:cs typeface="Arial"/>
              </a:rPr>
              <a:t>6</a:t>
            </a:r>
            <a:r>
              <a:rPr lang="es-ES" sz="2400" dirty="0">
                <a:solidFill>
                  <a:srgbClr val="FE801A"/>
                </a:solidFill>
                <a:latin typeface="Arial"/>
                <a:cs typeface="Arial"/>
              </a:rPr>
              <a:t> (1957) 371</a:t>
            </a:r>
            <a:r>
              <a:rPr lang="es-ES" sz="2400" dirty="0">
                <a:latin typeface="Arial"/>
                <a:cs typeface="Arial"/>
              </a:rPr>
              <a:t/>
            </a:r>
            <a:br>
              <a:rPr lang="es-ES" sz="2400" dirty="0">
                <a:latin typeface="Arial"/>
                <a:cs typeface="Arial"/>
              </a:rPr>
            </a:br>
            <a:r>
              <a:rPr lang="es-ES" sz="2400" dirty="0">
                <a:solidFill>
                  <a:srgbClr val="4A9BDC"/>
                </a:solidFill>
                <a:latin typeface="Arial"/>
                <a:cs typeface="Arial"/>
              </a:rPr>
              <a:t>H.S. Green</a:t>
            </a:r>
            <a:r>
              <a:rPr lang="es-ES" sz="2400" dirty="0">
                <a:latin typeface="Arial"/>
                <a:cs typeface="Arial"/>
              </a:rPr>
              <a:t/>
            </a:r>
            <a:br>
              <a:rPr lang="es-ES" sz="2400" dirty="0">
                <a:latin typeface="Arial"/>
                <a:cs typeface="Arial"/>
              </a:rPr>
            </a:br>
            <a:r>
              <a:rPr lang="es-ES" sz="2400" dirty="0">
                <a:latin typeface="Arial"/>
                <a:cs typeface="Arial"/>
              </a:rPr>
              <a:t>   </a:t>
            </a:r>
            <a:r>
              <a:rPr lang="es-ES" sz="2400" dirty="0" err="1">
                <a:solidFill>
                  <a:srgbClr val="FE801A"/>
                </a:solidFill>
                <a:latin typeface="Arial"/>
                <a:cs typeface="Arial"/>
              </a:rPr>
              <a:t>Proc</a:t>
            </a:r>
            <a:r>
              <a:rPr lang="es-ES" sz="2400" dirty="0">
                <a:solidFill>
                  <a:srgbClr val="FE801A"/>
                </a:solidFill>
                <a:latin typeface="Arial"/>
                <a:cs typeface="Arial"/>
              </a:rPr>
              <a:t>. </a:t>
            </a:r>
            <a:r>
              <a:rPr lang="es-ES" sz="2400" dirty="0" err="1">
                <a:solidFill>
                  <a:srgbClr val="FE801A"/>
                </a:solidFill>
                <a:latin typeface="Arial"/>
                <a:cs typeface="Arial"/>
              </a:rPr>
              <a:t>Phys</a:t>
            </a:r>
            <a:r>
              <a:rPr lang="es-ES" sz="2400" dirty="0">
                <a:solidFill>
                  <a:srgbClr val="FE801A"/>
                </a:solidFill>
                <a:latin typeface="Arial"/>
                <a:cs typeface="Arial"/>
              </a:rPr>
              <a:t>. Soc. (London) A</a:t>
            </a:r>
            <a:r>
              <a:rPr lang="es-ES" sz="2400" b="1" i="1" dirty="0">
                <a:solidFill>
                  <a:srgbClr val="FE801A"/>
                </a:solidFill>
                <a:latin typeface="Arial"/>
                <a:cs typeface="Arial"/>
              </a:rPr>
              <a:t>66</a:t>
            </a:r>
            <a:r>
              <a:rPr lang="es-ES" sz="2400" dirty="0">
                <a:solidFill>
                  <a:srgbClr val="FE801A"/>
                </a:solidFill>
                <a:latin typeface="Arial"/>
                <a:cs typeface="Arial"/>
              </a:rPr>
              <a:t> (1953) 873</a:t>
            </a:r>
            <a:endParaRPr lang="es-ES" dirty="0">
              <a:solidFill>
                <a:srgbClr val="FE801A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6765244" y="4171653"/>
            <a:ext cx="5352039" cy="156966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s-ES" sz="2400" dirty="0">
                <a:solidFill>
                  <a:srgbClr val="4A9BDC"/>
                </a:solidFill>
                <a:latin typeface="Arial"/>
                <a:cs typeface="Arial"/>
              </a:rPr>
              <a:t>J.C. Taylor</a:t>
            </a:r>
            <a:r>
              <a:rPr lang="es-ES" sz="2400" dirty="0">
                <a:latin typeface="Arial"/>
                <a:cs typeface="Arial"/>
              </a:rPr>
              <a:t/>
            </a:r>
            <a:br>
              <a:rPr lang="es-ES" sz="2400" dirty="0">
                <a:latin typeface="Arial"/>
                <a:cs typeface="Arial"/>
              </a:rPr>
            </a:br>
            <a:r>
              <a:rPr lang="es-ES" sz="2400" dirty="0">
                <a:latin typeface="Arial"/>
                <a:cs typeface="Arial"/>
              </a:rPr>
              <a:t>   </a:t>
            </a:r>
            <a:r>
              <a:rPr lang="es-ES" sz="2400" dirty="0" err="1">
                <a:solidFill>
                  <a:srgbClr val="FE801A"/>
                </a:solidFill>
                <a:latin typeface="Arial"/>
                <a:cs typeface="Arial"/>
              </a:rPr>
              <a:t>Nucl</a:t>
            </a:r>
            <a:r>
              <a:rPr lang="es-ES" sz="2400" dirty="0">
                <a:solidFill>
                  <a:srgbClr val="FE801A"/>
                </a:solidFill>
                <a:latin typeface="Arial"/>
                <a:cs typeface="Arial"/>
              </a:rPr>
              <a:t>. </a:t>
            </a:r>
            <a:r>
              <a:rPr lang="es-ES" sz="2400" dirty="0" err="1">
                <a:solidFill>
                  <a:srgbClr val="FE801A"/>
                </a:solidFill>
                <a:latin typeface="Arial"/>
                <a:cs typeface="Arial"/>
              </a:rPr>
              <a:t>Phys</a:t>
            </a:r>
            <a:r>
              <a:rPr lang="es-ES" sz="2400" dirty="0">
                <a:solidFill>
                  <a:srgbClr val="FE801A"/>
                </a:solidFill>
                <a:latin typeface="Arial"/>
                <a:cs typeface="Arial"/>
              </a:rPr>
              <a:t>. B</a:t>
            </a:r>
            <a:r>
              <a:rPr lang="es-ES" sz="2400" b="1" dirty="0">
                <a:solidFill>
                  <a:srgbClr val="FE801A"/>
                </a:solidFill>
                <a:latin typeface="Arial"/>
                <a:cs typeface="Arial"/>
              </a:rPr>
              <a:t>3</a:t>
            </a:r>
            <a:r>
              <a:rPr lang="es-ES" sz="2400" b="1" i="1" dirty="0">
                <a:solidFill>
                  <a:srgbClr val="FE801A"/>
                </a:solidFill>
                <a:latin typeface="Arial"/>
                <a:cs typeface="Arial"/>
              </a:rPr>
              <a:t>3</a:t>
            </a:r>
            <a:r>
              <a:rPr lang="es-ES" sz="2400" dirty="0">
                <a:solidFill>
                  <a:srgbClr val="FE801A"/>
                </a:solidFill>
                <a:latin typeface="Arial"/>
                <a:cs typeface="Arial"/>
              </a:rPr>
              <a:t> (1971) 436</a:t>
            </a:r>
            <a:r>
              <a:rPr lang="sv-SE" sz="2400" dirty="0">
                <a:latin typeface="Arial"/>
                <a:cs typeface="Arial"/>
              </a:rPr>
              <a:t/>
            </a:r>
            <a:br>
              <a:rPr lang="sv-SE" sz="2400" dirty="0">
                <a:latin typeface="Arial"/>
                <a:cs typeface="Arial"/>
              </a:rPr>
            </a:br>
            <a:r>
              <a:rPr lang="es-ES" sz="2400" dirty="0">
                <a:solidFill>
                  <a:srgbClr val="4A9BDC"/>
                </a:solidFill>
                <a:latin typeface="Arial"/>
                <a:cs typeface="Arial"/>
              </a:rPr>
              <a:t>A.A. </a:t>
            </a:r>
            <a:r>
              <a:rPr lang="es-ES" sz="2400" dirty="0" err="1">
                <a:solidFill>
                  <a:srgbClr val="4A9BDC"/>
                </a:solidFill>
                <a:latin typeface="Arial"/>
                <a:cs typeface="Arial"/>
              </a:rPr>
              <a:t>Slavnov</a:t>
            </a:r>
            <a:r>
              <a:rPr lang="es-ES" sz="2400" dirty="0">
                <a:latin typeface="Arial"/>
                <a:cs typeface="Arial"/>
              </a:rPr>
              <a:t/>
            </a:r>
            <a:br>
              <a:rPr lang="es-ES" sz="2400" dirty="0">
                <a:latin typeface="Arial"/>
                <a:cs typeface="Arial"/>
              </a:rPr>
            </a:br>
            <a:r>
              <a:rPr lang="es-ES" sz="2400" dirty="0">
                <a:latin typeface="Arial"/>
                <a:cs typeface="Arial"/>
              </a:rPr>
              <a:t>   </a:t>
            </a:r>
            <a:r>
              <a:rPr lang="es-ES" sz="2400" dirty="0" err="1">
                <a:solidFill>
                  <a:srgbClr val="FE801A"/>
                </a:solidFill>
                <a:latin typeface="Arial"/>
                <a:cs typeface="Arial"/>
              </a:rPr>
              <a:t>Theor</a:t>
            </a:r>
            <a:r>
              <a:rPr lang="es-ES" sz="2400" dirty="0">
                <a:solidFill>
                  <a:srgbClr val="FE801A"/>
                </a:solidFill>
                <a:latin typeface="Arial"/>
                <a:cs typeface="Arial"/>
              </a:rPr>
              <a:t>. </a:t>
            </a:r>
            <a:r>
              <a:rPr lang="es-ES" sz="2400" dirty="0" err="1">
                <a:solidFill>
                  <a:srgbClr val="FE801A"/>
                </a:solidFill>
                <a:latin typeface="Arial"/>
                <a:cs typeface="Arial"/>
              </a:rPr>
              <a:t>Math</a:t>
            </a:r>
            <a:r>
              <a:rPr lang="es-ES" sz="2400" dirty="0">
                <a:solidFill>
                  <a:srgbClr val="FE801A"/>
                </a:solidFill>
                <a:latin typeface="Arial"/>
                <a:cs typeface="Arial"/>
              </a:rPr>
              <a:t>. </a:t>
            </a:r>
            <a:r>
              <a:rPr lang="es-ES" sz="2400" dirty="0" err="1">
                <a:solidFill>
                  <a:srgbClr val="FE801A"/>
                </a:solidFill>
                <a:latin typeface="Arial"/>
                <a:cs typeface="Arial"/>
              </a:rPr>
              <a:t>Phys</a:t>
            </a:r>
            <a:r>
              <a:rPr lang="es-ES" sz="2400" dirty="0">
                <a:solidFill>
                  <a:srgbClr val="FE801A"/>
                </a:solidFill>
                <a:latin typeface="Arial"/>
                <a:cs typeface="Arial"/>
              </a:rPr>
              <a:t>. </a:t>
            </a:r>
            <a:r>
              <a:rPr lang="es-ES" sz="2400" b="1" i="1" dirty="0">
                <a:solidFill>
                  <a:srgbClr val="FE801A"/>
                </a:solidFill>
                <a:latin typeface="Arial"/>
                <a:cs typeface="Arial"/>
              </a:rPr>
              <a:t>10</a:t>
            </a:r>
            <a:r>
              <a:rPr lang="es-ES" sz="2400" dirty="0">
                <a:solidFill>
                  <a:srgbClr val="FE801A"/>
                </a:solidFill>
                <a:latin typeface="Arial"/>
                <a:cs typeface="Arial"/>
              </a:rPr>
              <a:t> (1972) 99</a:t>
            </a:r>
          </a:p>
        </p:txBody>
      </p:sp>
    </p:spTree>
    <p:extLst>
      <p:ext uri="{BB962C8B-B14F-4D97-AF65-F5344CB8AC3E}">
        <p14:creationId xmlns:p14="http://schemas.microsoft.com/office/powerpoint/2010/main" val="3359977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469811" y="43132"/>
            <a:ext cx="4777915" cy="707886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s-ES" sz="4000" i="1" dirty="0">
                <a:solidFill>
                  <a:srgbClr val="DF2E28"/>
                </a:solidFill>
                <a:latin typeface="Arial"/>
                <a:cs typeface="Arial"/>
              </a:rPr>
              <a:t>Gauge </a:t>
            </a:r>
            <a:r>
              <a:rPr lang="es-ES" sz="4000" i="1" dirty="0" err="1">
                <a:solidFill>
                  <a:srgbClr val="DF2E28"/>
                </a:solidFill>
                <a:latin typeface="Arial"/>
                <a:cs typeface="Arial"/>
              </a:rPr>
              <a:t>Covariance</a:t>
            </a:r>
            <a:endParaRPr lang="es-ES" i="1" dirty="0" err="1">
              <a:solidFill>
                <a:srgbClr val="DF2E28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99890" y="1451228"/>
            <a:ext cx="5611248" cy="1077218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3200" dirty="0" err="1">
                <a:solidFill>
                  <a:srgbClr val="81BB42"/>
                </a:solidFill>
                <a:latin typeface="Arial"/>
                <a:cs typeface="Arial"/>
              </a:rPr>
              <a:t>Landau-Khalatnikov-Fradkin</a:t>
            </a:r>
            <a:r>
              <a:rPr lang="es-ES" sz="3200" dirty="0">
                <a:solidFill>
                  <a:srgbClr val="81BB42"/>
                </a:solidFill>
                <a:latin typeface="Arial"/>
                <a:cs typeface="Arial"/>
              </a:rPr>
              <a:t> </a:t>
            </a:r>
            <a:r>
              <a:rPr lang="es-ES" sz="3200" dirty="0" err="1">
                <a:solidFill>
                  <a:srgbClr val="81BB42"/>
                </a:solidFill>
                <a:latin typeface="Arial"/>
                <a:cs typeface="Arial"/>
              </a:rPr>
              <a:t>Transformations</a:t>
            </a:r>
            <a:r>
              <a:rPr lang="es-ES" sz="3200" dirty="0">
                <a:solidFill>
                  <a:srgbClr val="81BB42"/>
                </a:solidFill>
                <a:latin typeface="Arial"/>
                <a:cs typeface="Arial"/>
              </a:rPr>
              <a:t> (</a:t>
            </a:r>
            <a:r>
              <a:rPr lang="es-ES" sz="3200" dirty="0" err="1">
                <a:solidFill>
                  <a:srgbClr val="81BB42"/>
                </a:solidFill>
                <a:latin typeface="Arial"/>
                <a:cs typeface="Arial"/>
              </a:rPr>
              <a:t>LKFTs</a:t>
            </a:r>
            <a:r>
              <a:rPr lang="es-ES" sz="3200" dirty="0">
                <a:solidFill>
                  <a:srgbClr val="81BB42"/>
                </a:solidFill>
                <a:latin typeface="Arial"/>
                <a:cs typeface="Arial"/>
              </a:rPr>
              <a:t>)</a:t>
            </a:r>
            <a:r>
              <a:rPr lang="es-ES" sz="3200" dirty="0">
                <a:solidFill>
                  <a:srgbClr val="FFFFFF"/>
                </a:solidFill>
                <a:latin typeface="Arial"/>
                <a:cs typeface="Arial"/>
              </a:rPr>
              <a:t>*</a:t>
            </a:r>
            <a:endParaRPr lang="es-ES" sz="3200" dirty="0">
              <a:solidFill>
                <a:srgbClr val="81BB42"/>
              </a:solidFill>
              <a:latin typeface="Arial"/>
              <a:cs typeface="Arial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7758399" y="1507439"/>
            <a:ext cx="4025142" cy="1077218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es-ES" sz="3200" dirty="0">
                <a:solidFill>
                  <a:srgbClr val="4A9BDC"/>
                </a:solidFill>
                <a:latin typeface="Arial"/>
                <a:cs typeface="Arial"/>
              </a:rPr>
              <a:t>Green </a:t>
            </a:r>
            <a:r>
              <a:rPr lang="es-ES" sz="3200" dirty="0" err="1">
                <a:solidFill>
                  <a:srgbClr val="4A9BDC"/>
                </a:solidFill>
                <a:latin typeface="Arial"/>
                <a:cs typeface="Arial"/>
              </a:rPr>
              <a:t>functions</a:t>
            </a:r>
            <a:r>
              <a:rPr lang="es-ES" sz="3200" dirty="0">
                <a:solidFill>
                  <a:srgbClr val="4A9BDC"/>
                </a:solidFill>
                <a:latin typeface="Arial"/>
                <a:cs typeface="Arial"/>
              </a:rPr>
              <a:t> in </a:t>
            </a:r>
            <a:r>
              <a:rPr lang="es-ES" sz="3200" dirty="0" err="1">
                <a:solidFill>
                  <a:srgbClr val="4A9BDC"/>
                </a:solidFill>
                <a:latin typeface="Arial"/>
                <a:cs typeface="Arial"/>
              </a:rPr>
              <a:t>different</a:t>
            </a:r>
            <a:r>
              <a:rPr lang="es-ES" sz="3200" dirty="0">
                <a:solidFill>
                  <a:srgbClr val="4A9BDC"/>
                </a:solidFill>
                <a:latin typeface="Arial"/>
                <a:cs typeface="Arial"/>
              </a:rPr>
              <a:t> gauges</a:t>
            </a:r>
            <a:endParaRPr lang="es-ES" dirty="0"/>
          </a:p>
        </p:txBody>
      </p:sp>
      <p:sp>
        <p:nvSpPr>
          <p:cNvPr id="5" name="Cerrar llave 4"/>
          <p:cNvSpPr/>
          <p:nvPr/>
        </p:nvSpPr>
        <p:spPr>
          <a:xfrm>
            <a:off x="6656343" y="1507324"/>
            <a:ext cx="156228" cy="1090198"/>
          </a:xfrm>
          <a:prstGeom prst="rightBrac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523727" y="3080003"/>
            <a:ext cx="5897844" cy="2308324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s-ES" sz="2400" dirty="0">
                <a:solidFill>
                  <a:srgbClr val="4A9BDC"/>
                </a:solidFill>
                <a:latin typeface="Arial"/>
                <a:cs typeface="Arial"/>
              </a:rPr>
              <a:t>L.D. </a:t>
            </a:r>
            <a:r>
              <a:rPr lang="es-ES" sz="2400" dirty="0" err="1">
                <a:solidFill>
                  <a:srgbClr val="4A9BDC"/>
                </a:solidFill>
                <a:latin typeface="Arial"/>
                <a:cs typeface="Arial"/>
              </a:rPr>
              <a:t>Landau</a:t>
            </a:r>
            <a:r>
              <a:rPr lang="es-ES" sz="2400" dirty="0">
                <a:solidFill>
                  <a:srgbClr val="4A9BDC"/>
                </a:solidFill>
                <a:latin typeface="Arial"/>
                <a:cs typeface="Arial"/>
              </a:rPr>
              <a:t>, I.M. </a:t>
            </a:r>
            <a:r>
              <a:rPr lang="es-ES" sz="2400" dirty="0" err="1">
                <a:solidFill>
                  <a:srgbClr val="4A9BDC"/>
                </a:solidFill>
                <a:latin typeface="Arial"/>
                <a:cs typeface="Arial"/>
              </a:rPr>
              <a:t>Khalatnikov</a:t>
            </a:r>
            <a:r>
              <a:rPr lang="es-ES" sz="2400" dirty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es-ES" sz="2400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s-ES" sz="2400" dirty="0">
                <a:solidFill>
                  <a:srgbClr val="FFFFFF"/>
                </a:solidFill>
                <a:latin typeface="Arial"/>
                <a:cs typeface="Arial"/>
              </a:rPr>
              <a:t>   </a:t>
            </a:r>
            <a:r>
              <a:rPr lang="es-ES" sz="2400" dirty="0" err="1">
                <a:solidFill>
                  <a:srgbClr val="FE801A"/>
                </a:solidFill>
                <a:latin typeface="Arial"/>
                <a:cs typeface="Arial"/>
              </a:rPr>
              <a:t>Zh</a:t>
            </a:r>
            <a:r>
              <a:rPr lang="es-ES" sz="2400" dirty="0">
                <a:solidFill>
                  <a:srgbClr val="FE801A"/>
                </a:solidFill>
                <a:latin typeface="Arial"/>
                <a:cs typeface="Arial"/>
              </a:rPr>
              <a:t>. </a:t>
            </a:r>
            <a:r>
              <a:rPr lang="es-ES" sz="2400" dirty="0" err="1">
                <a:solidFill>
                  <a:srgbClr val="FE801A"/>
                </a:solidFill>
                <a:latin typeface="Arial"/>
                <a:cs typeface="Arial"/>
              </a:rPr>
              <a:t>Eksp</a:t>
            </a:r>
            <a:r>
              <a:rPr lang="es-ES" sz="2400" dirty="0">
                <a:solidFill>
                  <a:srgbClr val="FE801A"/>
                </a:solidFill>
                <a:latin typeface="Arial"/>
                <a:cs typeface="Arial"/>
              </a:rPr>
              <a:t>. </a:t>
            </a:r>
            <a:r>
              <a:rPr lang="es-ES" sz="2400" dirty="0" err="1">
                <a:solidFill>
                  <a:srgbClr val="FE801A"/>
                </a:solidFill>
                <a:latin typeface="Arial"/>
                <a:cs typeface="Arial"/>
              </a:rPr>
              <a:t>Teor</a:t>
            </a:r>
            <a:r>
              <a:rPr lang="es-ES" sz="2400" dirty="0">
                <a:solidFill>
                  <a:srgbClr val="FE801A"/>
                </a:solidFill>
                <a:latin typeface="Arial"/>
                <a:cs typeface="Arial"/>
              </a:rPr>
              <a:t>. </a:t>
            </a:r>
            <a:r>
              <a:rPr lang="es-ES" sz="2400" dirty="0" err="1">
                <a:solidFill>
                  <a:srgbClr val="FE801A"/>
                </a:solidFill>
                <a:latin typeface="Arial"/>
                <a:cs typeface="Arial"/>
              </a:rPr>
              <a:t>Fiz</a:t>
            </a:r>
            <a:r>
              <a:rPr lang="es-ES" sz="2400" dirty="0">
                <a:solidFill>
                  <a:srgbClr val="FE801A"/>
                </a:solidFill>
                <a:latin typeface="Arial"/>
                <a:cs typeface="Arial"/>
              </a:rPr>
              <a:t>. </a:t>
            </a:r>
            <a:r>
              <a:rPr lang="es-ES" sz="2400" b="1" i="1" dirty="0">
                <a:solidFill>
                  <a:srgbClr val="FE801A"/>
                </a:solidFill>
                <a:latin typeface="Arial"/>
                <a:cs typeface="Arial"/>
              </a:rPr>
              <a:t>29</a:t>
            </a:r>
            <a:r>
              <a:rPr lang="es-ES" sz="2400" dirty="0">
                <a:solidFill>
                  <a:srgbClr val="FE801A"/>
                </a:solidFill>
                <a:latin typeface="Arial"/>
                <a:cs typeface="Arial"/>
              </a:rPr>
              <a:t> (1956) 89</a:t>
            </a:r>
            <a:br>
              <a:rPr lang="es-ES" sz="2400" dirty="0">
                <a:solidFill>
                  <a:srgbClr val="FE801A"/>
                </a:solidFill>
                <a:latin typeface="Arial"/>
                <a:cs typeface="Arial"/>
              </a:rPr>
            </a:br>
            <a:r>
              <a:rPr lang="es-ES" sz="2400" dirty="0">
                <a:solidFill>
                  <a:srgbClr val="4A9BDC"/>
                </a:solidFill>
                <a:latin typeface="Arial" charset="0"/>
                <a:cs typeface="Arial" charset="0"/>
              </a:rPr>
              <a:t>L.D. </a:t>
            </a:r>
            <a:r>
              <a:rPr lang="es-ES" sz="2400" dirty="0" err="1">
                <a:solidFill>
                  <a:srgbClr val="4A9BDC"/>
                </a:solidFill>
                <a:latin typeface="Arial" charset="0"/>
                <a:cs typeface="Arial" charset="0"/>
              </a:rPr>
              <a:t>Landau</a:t>
            </a:r>
            <a:r>
              <a:rPr lang="es-ES" sz="2400" dirty="0">
                <a:solidFill>
                  <a:srgbClr val="4A9BDC"/>
                </a:solidFill>
                <a:latin typeface="Arial" charset="0"/>
                <a:cs typeface="Arial" charset="0"/>
              </a:rPr>
              <a:t>, I.M. </a:t>
            </a:r>
            <a:r>
              <a:rPr lang="es-ES" sz="2400" dirty="0" err="1">
                <a:solidFill>
                  <a:srgbClr val="4A9BDC"/>
                </a:solidFill>
                <a:latin typeface="Arial" charset="0"/>
                <a:cs typeface="Arial" charset="0"/>
              </a:rPr>
              <a:t>Khalatnikov</a:t>
            </a:r>
            <a:r>
              <a:rPr lang="es-ES" sz="2400" dirty="0">
                <a:solidFill>
                  <a:srgbClr val="4A9BDC"/>
                </a:solidFill>
                <a:latin typeface="Arial" charset="0"/>
                <a:cs typeface="Arial" charset="0"/>
              </a:rPr>
              <a:t/>
            </a:r>
            <a:br>
              <a:rPr lang="es-ES" sz="2400" dirty="0">
                <a:solidFill>
                  <a:srgbClr val="4A9BDC"/>
                </a:solidFill>
                <a:latin typeface="Arial" charset="0"/>
                <a:cs typeface="Arial" charset="0"/>
              </a:rPr>
            </a:br>
            <a:r>
              <a:rPr lang="es-ES" sz="2400" dirty="0">
                <a:solidFill>
                  <a:srgbClr val="FFFFFF"/>
                </a:solidFill>
                <a:latin typeface="Arial" charset="0"/>
                <a:cs typeface="Arial" charset="0"/>
              </a:rPr>
              <a:t>   </a:t>
            </a:r>
            <a:r>
              <a:rPr lang="es-ES" sz="2400" dirty="0" err="1">
                <a:solidFill>
                  <a:srgbClr val="FE801A"/>
                </a:solidFill>
                <a:latin typeface="Arial" charset="0"/>
                <a:cs typeface="Arial" charset="0"/>
              </a:rPr>
              <a:t>Sov</a:t>
            </a:r>
            <a:r>
              <a:rPr lang="es-ES" sz="2400" dirty="0">
                <a:solidFill>
                  <a:srgbClr val="FE801A"/>
                </a:solidFill>
                <a:latin typeface="Arial"/>
                <a:cs typeface="Arial"/>
              </a:rPr>
              <a:t>. </a:t>
            </a:r>
            <a:r>
              <a:rPr lang="es-ES" sz="2400" dirty="0" err="1">
                <a:solidFill>
                  <a:srgbClr val="FE801A"/>
                </a:solidFill>
                <a:latin typeface="Arial"/>
                <a:cs typeface="Arial"/>
              </a:rPr>
              <a:t>Phys</a:t>
            </a:r>
            <a:r>
              <a:rPr lang="es-ES" sz="2400" dirty="0">
                <a:solidFill>
                  <a:srgbClr val="FE801A"/>
                </a:solidFill>
                <a:latin typeface="Arial"/>
                <a:cs typeface="Arial"/>
              </a:rPr>
              <a:t>. JETP </a:t>
            </a:r>
            <a:r>
              <a:rPr lang="es-ES" sz="2400" b="1" i="1" dirty="0">
                <a:solidFill>
                  <a:srgbClr val="FE801A"/>
                </a:solidFill>
                <a:latin typeface="Arial"/>
                <a:cs typeface="Arial"/>
              </a:rPr>
              <a:t>2</a:t>
            </a:r>
            <a:r>
              <a:rPr lang="es-ES" sz="2400" dirty="0">
                <a:solidFill>
                  <a:srgbClr val="FE801A"/>
                </a:solidFill>
                <a:latin typeface="Arial"/>
                <a:cs typeface="Arial"/>
              </a:rPr>
              <a:t> (1956) 69</a:t>
            </a:r>
            <a:br>
              <a:rPr lang="es-ES" sz="2400" dirty="0">
                <a:solidFill>
                  <a:srgbClr val="FE801A"/>
                </a:solidFill>
                <a:latin typeface="Arial"/>
                <a:cs typeface="Arial"/>
              </a:rPr>
            </a:br>
            <a:r>
              <a:rPr lang="es-ES" sz="2400" dirty="0">
                <a:solidFill>
                  <a:srgbClr val="4A9BDC"/>
                </a:solidFill>
                <a:latin typeface="Arial" charset="0"/>
                <a:cs typeface="Arial" charset="0"/>
              </a:rPr>
              <a:t>E.S. </a:t>
            </a:r>
            <a:r>
              <a:rPr lang="es-ES" sz="2400" dirty="0" err="1">
                <a:solidFill>
                  <a:srgbClr val="4A9BDC"/>
                </a:solidFill>
                <a:latin typeface="Arial" charset="0"/>
                <a:cs typeface="Arial" charset="0"/>
              </a:rPr>
              <a:t>Fradkin</a:t>
            </a:r>
            <a:r>
              <a:rPr lang="es-ES" sz="2400" dirty="0">
                <a:solidFill>
                  <a:srgbClr val="4A9BDC"/>
                </a:solidFill>
                <a:latin typeface="Arial" charset="0"/>
                <a:cs typeface="Arial" charset="0"/>
              </a:rPr>
              <a:t> </a:t>
            </a:r>
            <a:br>
              <a:rPr lang="es-ES" sz="2400" dirty="0">
                <a:solidFill>
                  <a:srgbClr val="4A9BDC"/>
                </a:solidFill>
                <a:latin typeface="Arial" charset="0"/>
                <a:cs typeface="Arial" charset="0"/>
              </a:rPr>
            </a:br>
            <a:r>
              <a:rPr lang="es-ES" sz="2400" dirty="0">
                <a:solidFill>
                  <a:srgbClr val="4A9BDC"/>
                </a:solidFill>
                <a:latin typeface="Arial" charset="0"/>
                <a:cs typeface="Arial" charset="0"/>
              </a:rPr>
              <a:t>   </a:t>
            </a:r>
            <a:r>
              <a:rPr lang="es-ES" sz="2400" dirty="0" err="1">
                <a:solidFill>
                  <a:srgbClr val="FE801A"/>
                </a:solidFill>
                <a:latin typeface="Arial" charset="0"/>
                <a:cs typeface="Arial" charset="0"/>
              </a:rPr>
              <a:t>Sov</a:t>
            </a:r>
            <a:r>
              <a:rPr lang="es-ES" sz="2400" dirty="0">
                <a:solidFill>
                  <a:srgbClr val="FE801A"/>
                </a:solidFill>
                <a:latin typeface="Arial" charset="0"/>
                <a:cs typeface="Arial" charset="0"/>
              </a:rPr>
              <a:t>. </a:t>
            </a:r>
            <a:r>
              <a:rPr lang="es-ES" sz="2400" dirty="0" err="1">
                <a:solidFill>
                  <a:srgbClr val="FE801A"/>
                </a:solidFill>
                <a:latin typeface="Arial" charset="0"/>
                <a:cs typeface="Arial" charset="0"/>
              </a:rPr>
              <a:t>Phys</a:t>
            </a:r>
            <a:r>
              <a:rPr lang="es-ES" sz="2400" dirty="0">
                <a:solidFill>
                  <a:srgbClr val="FE801A"/>
                </a:solidFill>
                <a:latin typeface="Arial" charset="0"/>
                <a:cs typeface="Arial" charset="0"/>
              </a:rPr>
              <a:t>. JETP </a:t>
            </a:r>
            <a:r>
              <a:rPr lang="es-ES" sz="2400" b="1" i="1" dirty="0">
                <a:solidFill>
                  <a:srgbClr val="FE801A"/>
                </a:solidFill>
                <a:latin typeface="Arial" charset="0"/>
                <a:cs typeface="Arial" charset="0"/>
              </a:rPr>
              <a:t>2</a:t>
            </a:r>
            <a:r>
              <a:rPr lang="es-ES" sz="2400" dirty="0">
                <a:solidFill>
                  <a:srgbClr val="FE801A"/>
                </a:solidFill>
                <a:latin typeface="Arial" charset="0"/>
                <a:cs typeface="Arial" charset="0"/>
              </a:rPr>
              <a:t> (1956) 361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6934779" y="3036695"/>
            <a:ext cx="5210146" cy="1568450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r>
              <a:rPr lang="es-ES" sz="2400" dirty="0">
                <a:solidFill>
                  <a:srgbClr val="4A9BDC"/>
                </a:solidFill>
                <a:latin typeface="Arial"/>
                <a:cs typeface="Arial"/>
              </a:rPr>
              <a:t>K. Johnson, B. </a:t>
            </a:r>
            <a:r>
              <a:rPr lang="es-ES" sz="2400" dirty="0" err="1">
                <a:solidFill>
                  <a:srgbClr val="4A9BDC"/>
                </a:solidFill>
                <a:latin typeface="Arial"/>
                <a:cs typeface="Arial"/>
              </a:rPr>
              <a:t>Zumino</a:t>
            </a:r>
            <a:r>
              <a:rPr lang="es-ES" sz="2400" dirty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es-ES" sz="2400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s-ES" sz="2400" dirty="0">
                <a:solidFill>
                  <a:srgbClr val="FFFFFF"/>
                </a:solidFill>
                <a:latin typeface="Arial"/>
                <a:cs typeface="Arial"/>
              </a:rPr>
              <a:t>   </a:t>
            </a:r>
            <a:r>
              <a:rPr lang="es-ES" sz="2400" dirty="0" err="1">
                <a:solidFill>
                  <a:srgbClr val="FE801A"/>
                </a:solidFill>
                <a:latin typeface="Arial"/>
                <a:cs typeface="Arial"/>
              </a:rPr>
              <a:t>Phys</a:t>
            </a:r>
            <a:r>
              <a:rPr lang="es-ES" sz="2400" dirty="0">
                <a:solidFill>
                  <a:srgbClr val="FE801A"/>
                </a:solidFill>
                <a:latin typeface="Arial" charset="0"/>
                <a:cs typeface="Arial" charset="0"/>
              </a:rPr>
              <a:t>. Rev. </a:t>
            </a:r>
            <a:r>
              <a:rPr lang="es-ES" sz="2400" dirty="0" err="1">
                <a:solidFill>
                  <a:srgbClr val="FE801A"/>
                </a:solidFill>
                <a:latin typeface="Arial" charset="0"/>
                <a:cs typeface="Arial" charset="0"/>
              </a:rPr>
              <a:t>Lett</a:t>
            </a:r>
            <a:r>
              <a:rPr lang="es-ES" sz="2400" dirty="0">
                <a:solidFill>
                  <a:srgbClr val="FE801A"/>
                </a:solidFill>
                <a:latin typeface="Arial" charset="0"/>
                <a:cs typeface="Arial" charset="0"/>
              </a:rPr>
              <a:t>. </a:t>
            </a:r>
            <a:r>
              <a:rPr lang="es-ES" sz="2400" b="1" i="1" dirty="0">
                <a:solidFill>
                  <a:srgbClr val="FE801A"/>
                </a:solidFill>
                <a:latin typeface="Arial" charset="0"/>
                <a:cs typeface="Arial" charset="0"/>
              </a:rPr>
              <a:t>3</a:t>
            </a:r>
            <a:r>
              <a:rPr lang="es-ES" sz="2400" dirty="0">
                <a:solidFill>
                  <a:srgbClr val="FE801A"/>
                </a:solidFill>
                <a:latin typeface="Arial" charset="0"/>
                <a:cs typeface="Arial" charset="0"/>
              </a:rPr>
              <a:t> (1959) 251</a:t>
            </a:r>
            <a:br>
              <a:rPr lang="es-ES" sz="2400" dirty="0">
                <a:solidFill>
                  <a:srgbClr val="FE801A"/>
                </a:solidFill>
                <a:latin typeface="Arial" charset="0"/>
                <a:cs typeface="Arial" charset="0"/>
              </a:rPr>
            </a:br>
            <a:r>
              <a:rPr lang="es-ES" sz="2400" dirty="0">
                <a:solidFill>
                  <a:srgbClr val="4A9BDC"/>
                </a:solidFill>
                <a:latin typeface="Arial" charset="0"/>
                <a:cs typeface="Arial" charset="0"/>
              </a:rPr>
              <a:t>B. </a:t>
            </a:r>
            <a:r>
              <a:rPr lang="es-ES" sz="2400" dirty="0" err="1">
                <a:solidFill>
                  <a:srgbClr val="4A9BDC"/>
                </a:solidFill>
                <a:latin typeface="Arial" charset="0"/>
                <a:cs typeface="Arial" charset="0"/>
              </a:rPr>
              <a:t>Zumino</a:t>
            </a:r>
            <a:r>
              <a:rPr lang="es-ES" sz="2400" dirty="0">
                <a:solidFill>
                  <a:srgbClr val="4A9BDC"/>
                </a:solidFill>
                <a:latin typeface="Arial" charset="0"/>
                <a:cs typeface="Arial" charset="0"/>
              </a:rPr>
              <a:t/>
            </a:r>
            <a:br>
              <a:rPr lang="es-ES" sz="2400" dirty="0">
                <a:solidFill>
                  <a:srgbClr val="4A9BDC"/>
                </a:solidFill>
                <a:latin typeface="Arial" charset="0"/>
                <a:cs typeface="Arial" charset="0"/>
              </a:rPr>
            </a:br>
            <a:r>
              <a:rPr lang="es-ES" sz="2400" dirty="0">
                <a:solidFill>
                  <a:srgbClr val="FFFFFF"/>
                </a:solidFill>
                <a:latin typeface="Arial" charset="0"/>
                <a:cs typeface="Arial" charset="0"/>
              </a:rPr>
              <a:t>   </a:t>
            </a:r>
            <a:r>
              <a:rPr lang="es-ES" sz="2400" dirty="0">
                <a:solidFill>
                  <a:srgbClr val="FE801A"/>
                </a:solidFill>
                <a:latin typeface="Arial" charset="0"/>
                <a:cs typeface="Arial" charset="0"/>
              </a:rPr>
              <a:t>J. </a:t>
            </a:r>
            <a:r>
              <a:rPr lang="es-ES" sz="2400" dirty="0" err="1">
                <a:solidFill>
                  <a:srgbClr val="FE801A"/>
                </a:solidFill>
                <a:latin typeface="Arial" charset="0"/>
                <a:cs typeface="Arial" charset="0"/>
              </a:rPr>
              <a:t>Math</a:t>
            </a:r>
            <a:r>
              <a:rPr lang="es-ES" sz="2400" dirty="0">
                <a:solidFill>
                  <a:srgbClr val="FE801A"/>
                </a:solidFill>
                <a:latin typeface="Arial" charset="0"/>
                <a:cs typeface="Arial" charset="0"/>
              </a:rPr>
              <a:t>. </a:t>
            </a:r>
            <a:r>
              <a:rPr lang="es-ES" sz="2400" dirty="0" err="1">
                <a:solidFill>
                  <a:srgbClr val="FE801A"/>
                </a:solidFill>
                <a:latin typeface="Arial" charset="0"/>
                <a:cs typeface="Arial" charset="0"/>
              </a:rPr>
              <a:t>Phys</a:t>
            </a:r>
            <a:r>
              <a:rPr lang="es-ES" sz="2400" dirty="0">
                <a:solidFill>
                  <a:srgbClr val="FE801A"/>
                </a:solidFill>
                <a:latin typeface="Arial" charset="0"/>
                <a:cs typeface="Arial" charset="0"/>
              </a:rPr>
              <a:t>. </a:t>
            </a:r>
            <a:r>
              <a:rPr lang="es-ES" sz="2400" b="1" i="1" dirty="0">
                <a:solidFill>
                  <a:srgbClr val="FE801A"/>
                </a:solidFill>
                <a:latin typeface="Arial" charset="0"/>
                <a:cs typeface="Arial" charset="0"/>
              </a:rPr>
              <a:t>1</a:t>
            </a:r>
            <a:r>
              <a:rPr lang="es-ES" sz="2400" dirty="0">
                <a:solidFill>
                  <a:srgbClr val="FE801A"/>
                </a:solidFill>
                <a:latin typeface="Arial" charset="0"/>
                <a:cs typeface="Arial" charset="0"/>
              </a:rPr>
              <a:t> (1960) 1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237295" y="5608638"/>
            <a:ext cx="11700705" cy="1077218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s-ES" sz="3200" dirty="0">
                <a:latin typeface="Arial"/>
                <a:cs typeface="Arial"/>
              </a:rPr>
              <a:t>*As a </a:t>
            </a:r>
            <a:r>
              <a:rPr lang="es-ES" sz="3200" dirty="0" err="1">
                <a:latin typeface="Arial"/>
                <a:cs typeface="Arial"/>
              </a:rPr>
              <a:t>consequence</a:t>
            </a:r>
            <a:r>
              <a:rPr lang="es-ES" sz="3200" dirty="0">
                <a:latin typeface="Arial"/>
                <a:cs typeface="Arial"/>
              </a:rPr>
              <a:t> of </a:t>
            </a:r>
            <a:r>
              <a:rPr lang="es-ES" sz="3200" dirty="0" err="1">
                <a:latin typeface="Arial"/>
                <a:cs typeface="Arial"/>
              </a:rPr>
              <a:t>the</a:t>
            </a:r>
            <a:r>
              <a:rPr lang="es-ES" sz="3200" dirty="0">
                <a:latin typeface="Arial"/>
                <a:cs typeface="Arial"/>
              </a:rPr>
              <a:t> </a:t>
            </a:r>
            <a:r>
              <a:rPr lang="es-ES" sz="3200" dirty="0" err="1">
                <a:latin typeface="Arial"/>
                <a:cs typeface="Arial"/>
              </a:rPr>
              <a:t>LKFTs</a:t>
            </a:r>
            <a:r>
              <a:rPr lang="es-ES" sz="3200" dirty="0">
                <a:latin typeface="Arial"/>
                <a:cs typeface="Arial"/>
              </a:rPr>
              <a:t> </a:t>
            </a:r>
            <a:r>
              <a:rPr lang="es-ES" sz="3200" dirty="0" err="1">
                <a:latin typeface="Arial"/>
                <a:cs typeface="Arial"/>
              </a:rPr>
              <a:t>we</a:t>
            </a:r>
            <a:r>
              <a:rPr lang="es-ES" sz="3200" dirty="0">
                <a:latin typeface="Arial"/>
                <a:cs typeface="Arial"/>
              </a:rPr>
              <a:t> </a:t>
            </a:r>
            <a:r>
              <a:rPr lang="es-ES" sz="3200" dirty="0" err="1">
                <a:latin typeface="Arial"/>
                <a:cs typeface="Arial"/>
              </a:rPr>
              <a:t>have</a:t>
            </a:r>
            <a:r>
              <a:rPr lang="es-ES" sz="3200" dirty="0">
                <a:latin typeface="Arial"/>
                <a:cs typeface="Arial"/>
              </a:rPr>
              <a:t> </a:t>
            </a:r>
            <a:r>
              <a:rPr lang="es-ES" sz="3200" dirty="0" err="1">
                <a:latin typeface="Arial"/>
                <a:cs typeface="Arial"/>
              </a:rPr>
              <a:t>the</a:t>
            </a:r>
            <a:r>
              <a:rPr lang="es-ES" sz="3200" dirty="0">
                <a:latin typeface="Arial"/>
                <a:cs typeface="Arial"/>
              </a:rPr>
              <a:t> </a:t>
            </a:r>
            <a:r>
              <a:rPr lang="es-ES" sz="3200" dirty="0" err="1">
                <a:latin typeface="Arial"/>
                <a:cs typeface="Arial"/>
              </a:rPr>
              <a:t>Multiplicative</a:t>
            </a:r>
            <a:r>
              <a:rPr lang="es-ES" sz="3200" dirty="0">
                <a:latin typeface="Arial"/>
                <a:cs typeface="Arial"/>
              </a:rPr>
              <a:t> </a:t>
            </a:r>
            <a:r>
              <a:rPr lang="es-ES" sz="3200" dirty="0" err="1">
                <a:latin typeface="Arial"/>
                <a:cs typeface="Arial"/>
              </a:rPr>
              <a:t>Renormalizability</a:t>
            </a:r>
            <a:r>
              <a:rPr lang="es-ES" sz="3200" dirty="0">
                <a:latin typeface="Arial"/>
                <a:cs typeface="Arial"/>
              </a:rPr>
              <a:t> (MR) of </a:t>
            </a:r>
            <a:r>
              <a:rPr lang="es-ES" sz="3200" dirty="0" err="1">
                <a:latin typeface="Arial"/>
                <a:cs typeface="Arial"/>
              </a:rPr>
              <a:t>the</a:t>
            </a:r>
            <a:r>
              <a:rPr lang="es-ES" sz="3200" dirty="0">
                <a:latin typeface="Arial"/>
                <a:cs typeface="Arial"/>
              </a:rPr>
              <a:t> </a:t>
            </a:r>
            <a:r>
              <a:rPr lang="es-ES" sz="3200" dirty="0" err="1">
                <a:latin typeface="Arial"/>
                <a:cs typeface="Arial"/>
              </a:rPr>
              <a:t>charged</a:t>
            </a:r>
            <a:r>
              <a:rPr lang="es-ES" sz="3200" dirty="0">
                <a:latin typeface="Arial"/>
                <a:cs typeface="Arial"/>
              </a:rPr>
              <a:t> </a:t>
            </a:r>
            <a:r>
              <a:rPr lang="es-ES" sz="3200" dirty="0" err="1">
                <a:latin typeface="Arial"/>
                <a:cs typeface="Arial"/>
              </a:rPr>
              <a:t>fermion</a:t>
            </a:r>
            <a:r>
              <a:rPr lang="es-ES" sz="3200" dirty="0">
                <a:latin typeface="Arial"/>
                <a:cs typeface="Arial"/>
              </a:rPr>
              <a:t> </a:t>
            </a:r>
            <a:r>
              <a:rPr lang="es-ES" sz="3200" dirty="0" err="1">
                <a:latin typeface="Arial"/>
                <a:cs typeface="Arial"/>
              </a:rPr>
              <a:t>propagator</a:t>
            </a:r>
            <a:r>
              <a:rPr lang="es-ES" sz="3200" dirty="0">
                <a:latin typeface="Arial"/>
                <a:cs typeface="Arial"/>
              </a:rPr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40552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397664" y="28575"/>
            <a:ext cx="6460961" cy="132343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s-ES" sz="4000" i="1" dirty="0" err="1">
                <a:solidFill>
                  <a:srgbClr val="DF2E28"/>
                </a:solidFill>
                <a:latin typeface="Arial"/>
                <a:cs typeface="Arial"/>
              </a:rPr>
              <a:t>Schwinger-Dyson</a:t>
            </a:r>
            <a:r>
              <a:rPr lang="es-ES" sz="4000" i="1" dirty="0">
                <a:solidFill>
                  <a:srgbClr val="DF2E28"/>
                </a:solidFill>
                <a:latin typeface="Arial"/>
                <a:cs typeface="Arial"/>
              </a:rPr>
              <a:t> </a:t>
            </a:r>
            <a:r>
              <a:rPr lang="es-ES" sz="4000" i="1" dirty="0" err="1">
                <a:solidFill>
                  <a:srgbClr val="DF2E28"/>
                </a:solidFill>
                <a:latin typeface="Arial"/>
                <a:cs typeface="Arial"/>
              </a:rPr>
              <a:t>Equations</a:t>
            </a:r>
            <a:r>
              <a:rPr lang="es-ES" sz="4000" i="1" dirty="0">
                <a:solidFill>
                  <a:srgbClr val="DF2E28"/>
                </a:solidFill>
                <a:latin typeface="Arial"/>
                <a:cs typeface="Arial"/>
              </a:rPr>
              <a:t> (</a:t>
            </a:r>
            <a:r>
              <a:rPr lang="es-ES" sz="4000" i="1" dirty="0" err="1">
                <a:solidFill>
                  <a:srgbClr val="DF2E28"/>
                </a:solidFill>
                <a:latin typeface="Arial"/>
                <a:cs typeface="Arial"/>
              </a:rPr>
              <a:t>SDEs</a:t>
            </a:r>
            <a:r>
              <a:rPr lang="es-ES" sz="4000" i="1" dirty="0">
                <a:solidFill>
                  <a:srgbClr val="DF2E28"/>
                </a:solidFill>
                <a:latin typeface="Arial"/>
                <a:cs typeface="Arial"/>
              </a:rPr>
              <a:t>)</a:t>
            </a:r>
            <a:endParaRPr lang="es-ES" i="1" dirty="0" err="1">
              <a:solidFill>
                <a:srgbClr val="DF2E28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53258" y="1523095"/>
            <a:ext cx="11572696" cy="156966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just"/>
            <a:r>
              <a:rPr lang="es-ES" sz="3200" dirty="0" err="1">
                <a:latin typeface="Arial"/>
                <a:cs typeface="Arial"/>
              </a:rPr>
              <a:t>The</a:t>
            </a:r>
            <a:r>
              <a:rPr lang="es-ES" sz="3200" dirty="0">
                <a:latin typeface="Arial"/>
                <a:cs typeface="Arial"/>
              </a:rPr>
              <a:t> </a:t>
            </a:r>
            <a:r>
              <a:rPr lang="es-ES" sz="3200" dirty="0" err="1">
                <a:latin typeface="Arial"/>
                <a:cs typeface="Arial"/>
              </a:rPr>
              <a:t>SDEs</a:t>
            </a:r>
            <a:r>
              <a:rPr lang="es-ES" sz="3200" dirty="0">
                <a:latin typeface="Arial"/>
                <a:cs typeface="Arial"/>
              </a:rPr>
              <a:t> are </a:t>
            </a:r>
            <a:r>
              <a:rPr lang="es-ES" sz="3200" dirty="0" err="1">
                <a:latin typeface="Arial"/>
                <a:cs typeface="Arial"/>
              </a:rPr>
              <a:t>an</a:t>
            </a:r>
            <a:r>
              <a:rPr lang="es-ES" sz="3200" dirty="0">
                <a:latin typeface="Arial"/>
                <a:cs typeface="Arial"/>
              </a:rPr>
              <a:t> </a:t>
            </a:r>
            <a:r>
              <a:rPr lang="es-ES" sz="3200" dirty="0" err="1">
                <a:latin typeface="Arial"/>
                <a:cs typeface="Arial"/>
              </a:rPr>
              <a:t>infinite</a:t>
            </a:r>
            <a:r>
              <a:rPr lang="es-ES" sz="3200" dirty="0">
                <a:latin typeface="Arial"/>
                <a:cs typeface="Arial"/>
              </a:rPr>
              <a:t> set of </a:t>
            </a:r>
            <a:r>
              <a:rPr lang="es-ES" sz="3200" dirty="0" err="1">
                <a:latin typeface="Arial"/>
                <a:cs typeface="Arial"/>
              </a:rPr>
              <a:t>coupled</a:t>
            </a:r>
            <a:r>
              <a:rPr lang="es-ES" sz="3200" dirty="0">
                <a:latin typeface="Arial"/>
                <a:cs typeface="Arial"/>
              </a:rPr>
              <a:t> integral </a:t>
            </a:r>
            <a:r>
              <a:rPr lang="es-ES" sz="3200" dirty="0" err="1">
                <a:latin typeface="Arial"/>
                <a:cs typeface="Arial"/>
              </a:rPr>
              <a:t>equations</a:t>
            </a:r>
            <a:r>
              <a:rPr lang="es-ES" sz="3200" dirty="0">
                <a:latin typeface="Arial"/>
                <a:cs typeface="Arial"/>
              </a:rPr>
              <a:t> </a:t>
            </a:r>
            <a:r>
              <a:rPr lang="es-ES" sz="3200" dirty="0" err="1">
                <a:latin typeface="Arial"/>
                <a:cs typeface="Arial"/>
              </a:rPr>
              <a:t>that</a:t>
            </a:r>
            <a:r>
              <a:rPr lang="es-ES" sz="3200" dirty="0">
                <a:latin typeface="Arial"/>
                <a:cs typeface="Arial"/>
              </a:rPr>
              <a:t> relate </a:t>
            </a:r>
            <a:r>
              <a:rPr lang="es-ES" sz="3200" dirty="0" err="1">
                <a:latin typeface="Arial"/>
                <a:cs typeface="Arial"/>
              </a:rPr>
              <a:t>the</a:t>
            </a:r>
            <a:r>
              <a:rPr lang="es-ES" sz="3200" dirty="0">
                <a:latin typeface="Arial"/>
                <a:cs typeface="Arial"/>
              </a:rPr>
              <a:t> </a:t>
            </a:r>
            <a:r>
              <a:rPr lang="es-ES" sz="3200" i="1" dirty="0">
                <a:latin typeface="Arial"/>
                <a:cs typeface="Arial"/>
              </a:rPr>
              <a:t>n</a:t>
            </a:r>
            <a:r>
              <a:rPr lang="es-ES" sz="3200" dirty="0">
                <a:latin typeface="Arial"/>
                <a:cs typeface="Arial"/>
              </a:rPr>
              <a:t>-</a:t>
            </a:r>
            <a:r>
              <a:rPr lang="es-ES" sz="3200" dirty="0" err="1">
                <a:latin typeface="Arial"/>
                <a:cs typeface="Arial"/>
              </a:rPr>
              <a:t>point</a:t>
            </a:r>
            <a:r>
              <a:rPr lang="es-ES" sz="3200" dirty="0">
                <a:latin typeface="Arial"/>
                <a:cs typeface="Arial"/>
              </a:rPr>
              <a:t> Green </a:t>
            </a:r>
            <a:r>
              <a:rPr lang="es-ES" sz="3200" dirty="0" err="1">
                <a:latin typeface="Arial"/>
                <a:cs typeface="Arial"/>
              </a:rPr>
              <a:t>function</a:t>
            </a:r>
            <a:r>
              <a:rPr lang="es-ES" sz="3200" dirty="0">
                <a:latin typeface="Arial"/>
                <a:cs typeface="Arial"/>
              </a:rPr>
              <a:t> to </a:t>
            </a:r>
            <a:r>
              <a:rPr lang="es-ES" sz="3200" dirty="0" err="1">
                <a:latin typeface="Arial"/>
                <a:cs typeface="Arial"/>
              </a:rPr>
              <a:t>the</a:t>
            </a:r>
            <a:r>
              <a:rPr lang="es-ES" sz="3200" dirty="0">
                <a:latin typeface="Arial"/>
                <a:cs typeface="Arial"/>
              </a:rPr>
              <a:t> </a:t>
            </a:r>
            <a:r>
              <a:rPr lang="es-ES" sz="3200" i="1" dirty="0">
                <a:latin typeface="Arial"/>
                <a:cs typeface="Arial"/>
              </a:rPr>
              <a:t>(n+1)</a:t>
            </a:r>
            <a:r>
              <a:rPr lang="es-ES" sz="3200" dirty="0">
                <a:latin typeface="Arial"/>
                <a:cs typeface="Arial"/>
              </a:rPr>
              <a:t>-</a:t>
            </a:r>
            <a:r>
              <a:rPr lang="es-ES" sz="3200" dirty="0" err="1">
                <a:latin typeface="Arial"/>
                <a:cs typeface="Arial"/>
              </a:rPr>
              <a:t>point</a:t>
            </a:r>
            <a:r>
              <a:rPr lang="es-ES" sz="3200" dirty="0">
                <a:latin typeface="Arial"/>
                <a:cs typeface="Arial"/>
              </a:rPr>
              <a:t> Green </a:t>
            </a:r>
            <a:r>
              <a:rPr lang="es-ES" sz="3200" dirty="0" err="1">
                <a:latin typeface="Arial"/>
                <a:cs typeface="Arial"/>
              </a:rPr>
              <a:t>function</a:t>
            </a:r>
            <a:r>
              <a:rPr lang="es-ES" sz="3200" dirty="0">
                <a:latin typeface="Arial"/>
                <a:cs typeface="Arial"/>
              </a:rPr>
              <a:t>.</a:t>
            </a:r>
            <a:endParaRPr lang="es-ES"/>
          </a:p>
        </p:txBody>
      </p:sp>
      <p:sp>
        <p:nvSpPr>
          <p:cNvPr id="4" name="CuadroTexto 3"/>
          <p:cNvSpPr txBox="1"/>
          <p:nvPr/>
        </p:nvSpPr>
        <p:spPr>
          <a:xfrm>
            <a:off x="203701" y="3297991"/>
            <a:ext cx="11572696" cy="1569660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just"/>
            <a:r>
              <a:rPr lang="es-ES" sz="3200" dirty="0" err="1">
                <a:latin typeface="Arial"/>
                <a:cs typeface="Arial"/>
              </a:rPr>
              <a:t>Tipically</a:t>
            </a:r>
            <a:r>
              <a:rPr lang="es-ES" sz="3200" dirty="0">
                <a:latin typeface="Arial"/>
                <a:cs typeface="Arial"/>
              </a:rPr>
              <a:t>, in </a:t>
            </a:r>
            <a:r>
              <a:rPr lang="es-ES" sz="3200" dirty="0" err="1">
                <a:latin typeface="Arial"/>
                <a:cs typeface="Arial"/>
              </a:rPr>
              <a:t>the</a:t>
            </a:r>
            <a:r>
              <a:rPr lang="es-ES" sz="3200" dirty="0">
                <a:latin typeface="Arial"/>
                <a:cs typeface="Arial"/>
              </a:rPr>
              <a:t> non-</a:t>
            </a:r>
            <a:r>
              <a:rPr lang="es-ES" sz="3200" dirty="0" err="1">
                <a:latin typeface="Arial"/>
                <a:cs typeface="Arial"/>
              </a:rPr>
              <a:t>perturbative</a:t>
            </a:r>
            <a:r>
              <a:rPr lang="es-ES" sz="3200" dirty="0">
                <a:latin typeface="Arial"/>
                <a:cs typeface="Arial"/>
              </a:rPr>
              <a:t> </a:t>
            </a:r>
            <a:r>
              <a:rPr lang="es-ES" sz="3200" dirty="0" err="1">
                <a:latin typeface="Arial"/>
                <a:cs typeface="Arial"/>
              </a:rPr>
              <a:t>regime</a:t>
            </a:r>
            <a:r>
              <a:rPr lang="es-ES" sz="3200" dirty="0">
                <a:latin typeface="Arial"/>
                <a:cs typeface="Arial"/>
              </a:rPr>
              <a:t>, </a:t>
            </a:r>
            <a:r>
              <a:rPr lang="es-ES" sz="3200" dirty="0" err="1">
                <a:latin typeface="Arial"/>
                <a:cs typeface="Arial"/>
              </a:rPr>
              <a:t>SDEs</a:t>
            </a:r>
            <a:r>
              <a:rPr lang="es-ES" sz="3200" dirty="0">
                <a:latin typeface="Arial"/>
                <a:cs typeface="Arial"/>
              </a:rPr>
              <a:t> are </a:t>
            </a:r>
            <a:r>
              <a:rPr lang="es-ES" sz="3200" dirty="0" err="1">
                <a:latin typeface="Arial"/>
                <a:cs typeface="Arial"/>
              </a:rPr>
              <a:t>truncated</a:t>
            </a:r>
            <a:r>
              <a:rPr lang="es-ES" sz="3200" dirty="0">
                <a:latin typeface="Arial"/>
                <a:cs typeface="Arial"/>
              </a:rPr>
              <a:t> at </a:t>
            </a:r>
            <a:r>
              <a:rPr lang="es-ES" sz="3200" dirty="0" err="1">
                <a:latin typeface="Arial"/>
                <a:cs typeface="Arial"/>
              </a:rPr>
              <a:t>the</a:t>
            </a:r>
            <a:r>
              <a:rPr lang="es-ES" sz="3200" dirty="0">
                <a:latin typeface="Arial"/>
                <a:cs typeface="Arial"/>
              </a:rPr>
              <a:t> </a:t>
            </a:r>
            <a:r>
              <a:rPr lang="es-ES" sz="3200" dirty="0" err="1">
                <a:latin typeface="Arial"/>
                <a:cs typeface="Arial"/>
              </a:rPr>
              <a:t>level</a:t>
            </a:r>
            <a:r>
              <a:rPr lang="es-ES" sz="3200" dirty="0">
                <a:latin typeface="Arial"/>
                <a:cs typeface="Arial"/>
              </a:rPr>
              <a:t> of </a:t>
            </a:r>
            <a:r>
              <a:rPr lang="es-ES" sz="3200" dirty="0" err="1">
                <a:latin typeface="Arial"/>
                <a:cs typeface="Arial"/>
              </a:rPr>
              <a:t>the</a:t>
            </a:r>
            <a:r>
              <a:rPr lang="es-ES" sz="3200" dirty="0">
                <a:latin typeface="Arial"/>
                <a:cs typeface="Arial"/>
              </a:rPr>
              <a:t> </a:t>
            </a:r>
            <a:r>
              <a:rPr lang="es-ES" sz="3200" dirty="0" err="1">
                <a:latin typeface="Arial"/>
                <a:cs typeface="Arial"/>
              </a:rPr>
              <a:t>two-point</a:t>
            </a:r>
            <a:r>
              <a:rPr lang="es-ES" sz="3200" dirty="0">
                <a:latin typeface="Arial"/>
                <a:cs typeface="Arial"/>
              </a:rPr>
              <a:t> Green </a:t>
            </a:r>
            <a:r>
              <a:rPr lang="es-ES" sz="3200" dirty="0" err="1">
                <a:latin typeface="Arial"/>
                <a:cs typeface="Arial"/>
              </a:rPr>
              <a:t>function</a:t>
            </a:r>
            <a:r>
              <a:rPr lang="es-ES" sz="3200" dirty="0">
                <a:latin typeface="Arial"/>
                <a:cs typeface="Arial"/>
              </a:rPr>
              <a:t> (</a:t>
            </a:r>
            <a:r>
              <a:rPr lang="es-ES" sz="3200" dirty="0" err="1">
                <a:latin typeface="Arial"/>
                <a:cs typeface="Arial"/>
              </a:rPr>
              <a:t>propagators</a:t>
            </a:r>
            <a:r>
              <a:rPr lang="es-ES" sz="3200" dirty="0">
                <a:latin typeface="Arial"/>
                <a:cs typeface="Arial"/>
              </a:rPr>
              <a:t>). </a:t>
            </a:r>
            <a:r>
              <a:rPr lang="es-ES" sz="3200" dirty="0" err="1">
                <a:latin typeface="Arial"/>
                <a:cs typeface="Arial"/>
              </a:rPr>
              <a:t>We</a:t>
            </a:r>
            <a:r>
              <a:rPr lang="es-ES" sz="3200" dirty="0">
                <a:latin typeface="Arial"/>
                <a:cs typeface="Arial"/>
              </a:rPr>
              <a:t> </a:t>
            </a:r>
            <a:r>
              <a:rPr lang="es-ES" sz="3200" dirty="0" err="1">
                <a:latin typeface="Arial"/>
                <a:cs typeface="Arial"/>
              </a:rPr>
              <a:t>must</a:t>
            </a:r>
            <a:r>
              <a:rPr lang="es-ES" sz="3200" dirty="0">
                <a:latin typeface="Arial"/>
                <a:cs typeface="Arial"/>
              </a:rPr>
              <a:t> </a:t>
            </a:r>
            <a:r>
              <a:rPr lang="es-ES" sz="3200" dirty="0" err="1">
                <a:latin typeface="Arial"/>
                <a:cs typeface="Arial"/>
              </a:rPr>
              <a:t>then</a:t>
            </a:r>
            <a:r>
              <a:rPr lang="es-ES" sz="3200" dirty="0">
                <a:latin typeface="Arial"/>
                <a:cs typeface="Arial"/>
              </a:rPr>
              <a:t> use </a:t>
            </a:r>
            <a:r>
              <a:rPr lang="es-ES" sz="3200" dirty="0" err="1">
                <a:latin typeface="Arial"/>
                <a:cs typeface="Arial"/>
              </a:rPr>
              <a:t>an</a:t>
            </a:r>
            <a:r>
              <a:rPr lang="es-ES" sz="3200" dirty="0">
                <a:latin typeface="Arial"/>
                <a:cs typeface="Arial"/>
              </a:rPr>
              <a:t> </a:t>
            </a:r>
            <a:r>
              <a:rPr lang="es-ES" sz="3200" b="1" i="1" dirty="0" err="1">
                <a:latin typeface="Arial"/>
                <a:cs typeface="Arial"/>
              </a:rPr>
              <a:t>ansatz</a:t>
            </a:r>
            <a:r>
              <a:rPr lang="es-ES" sz="3200" dirty="0">
                <a:latin typeface="Arial"/>
                <a:cs typeface="Arial"/>
              </a:rPr>
              <a:t> </a:t>
            </a:r>
            <a:r>
              <a:rPr lang="es-ES" sz="3200" dirty="0" err="1">
                <a:latin typeface="Arial"/>
                <a:cs typeface="Arial"/>
              </a:rPr>
              <a:t>for</a:t>
            </a:r>
            <a:r>
              <a:rPr lang="es-ES" sz="3200" dirty="0">
                <a:latin typeface="Arial"/>
                <a:cs typeface="Arial"/>
              </a:rPr>
              <a:t> </a:t>
            </a:r>
            <a:r>
              <a:rPr lang="es-ES" sz="3200" dirty="0" err="1">
                <a:latin typeface="Arial"/>
                <a:cs typeface="Arial"/>
              </a:rPr>
              <a:t>the</a:t>
            </a:r>
            <a:r>
              <a:rPr lang="es-ES" sz="3200" dirty="0">
                <a:latin typeface="Arial"/>
                <a:cs typeface="Arial"/>
              </a:rPr>
              <a:t> full </a:t>
            </a:r>
            <a:r>
              <a:rPr lang="es-ES" sz="3200" dirty="0" err="1">
                <a:latin typeface="Arial"/>
                <a:cs typeface="Arial"/>
              </a:rPr>
              <a:t>three-point</a:t>
            </a:r>
            <a:r>
              <a:rPr lang="es-ES" sz="3200" dirty="0">
                <a:latin typeface="Arial"/>
                <a:cs typeface="Arial"/>
              </a:rPr>
              <a:t> </a:t>
            </a:r>
            <a:r>
              <a:rPr lang="es-ES" sz="3200" dirty="0" err="1">
                <a:latin typeface="Arial"/>
                <a:cs typeface="Arial"/>
              </a:rPr>
              <a:t>vertex</a:t>
            </a:r>
            <a:r>
              <a:rPr lang="es-ES" sz="3200" dirty="0">
                <a:latin typeface="Arial"/>
                <a:cs typeface="Arial"/>
              </a:rPr>
              <a:t>.</a:t>
            </a:r>
            <a:endParaRPr lang="es-ES"/>
          </a:p>
        </p:txBody>
      </p:sp>
      <p:sp>
        <p:nvSpPr>
          <p:cNvPr id="5" name="CuadroTexto 4"/>
          <p:cNvSpPr txBox="1"/>
          <p:nvPr/>
        </p:nvSpPr>
        <p:spPr>
          <a:xfrm>
            <a:off x="280190" y="5020520"/>
            <a:ext cx="5210146" cy="156966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s-ES" sz="2400" dirty="0">
                <a:solidFill>
                  <a:srgbClr val="4A9BDC"/>
                </a:solidFill>
                <a:latin typeface="Arial"/>
                <a:cs typeface="Arial"/>
              </a:rPr>
              <a:t>F.J. </a:t>
            </a:r>
            <a:r>
              <a:rPr lang="es-ES" sz="2400" dirty="0" err="1">
                <a:solidFill>
                  <a:srgbClr val="4A9BDC"/>
                </a:solidFill>
                <a:latin typeface="Arial"/>
                <a:cs typeface="Arial"/>
              </a:rPr>
              <a:t>Dyson</a:t>
            </a:r>
            <a:r>
              <a:rPr lang="es-ES" sz="2400" dirty="0">
                <a:solidFill>
                  <a:srgbClr val="4A9BDC"/>
                </a:solidFill>
                <a:latin typeface="Arial"/>
                <a:cs typeface="Arial"/>
              </a:rPr>
              <a:t/>
            </a:r>
            <a:br>
              <a:rPr lang="es-ES" sz="2400" dirty="0">
                <a:solidFill>
                  <a:srgbClr val="4A9BDC"/>
                </a:solidFill>
                <a:latin typeface="Arial"/>
                <a:cs typeface="Arial"/>
              </a:rPr>
            </a:br>
            <a:r>
              <a:rPr lang="es-ES" sz="2400" dirty="0">
                <a:solidFill>
                  <a:srgbClr val="FFFFFF"/>
                </a:solidFill>
                <a:latin typeface="Arial"/>
                <a:cs typeface="Arial"/>
              </a:rPr>
              <a:t>   </a:t>
            </a:r>
            <a:r>
              <a:rPr lang="es-ES" sz="2400" dirty="0" err="1">
                <a:solidFill>
                  <a:srgbClr val="FE801A"/>
                </a:solidFill>
                <a:latin typeface="Arial"/>
                <a:cs typeface="Arial"/>
              </a:rPr>
              <a:t>Phys</a:t>
            </a:r>
            <a:r>
              <a:rPr lang="es-ES" sz="2400" dirty="0">
                <a:solidFill>
                  <a:srgbClr val="FE801A"/>
                </a:solidFill>
                <a:latin typeface="Arial" charset="0"/>
                <a:cs typeface="Arial" charset="0"/>
              </a:rPr>
              <a:t>. Rev. </a:t>
            </a:r>
            <a:r>
              <a:rPr lang="es-ES" sz="2400" b="1" i="1" dirty="0">
                <a:solidFill>
                  <a:srgbClr val="FE801A"/>
                </a:solidFill>
                <a:latin typeface="Arial" charset="0"/>
                <a:cs typeface="Arial" charset="0"/>
              </a:rPr>
              <a:t>75</a:t>
            </a:r>
            <a:r>
              <a:rPr lang="es-ES" sz="2400" dirty="0">
                <a:solidFill>
                  <a:srgbClr val="FE801A"/>
                </a:solidFill>
                <a:latin typeface="Arial" charset="0"/>
                <a:cs typeface="Arial" charset="0"/>
              </a:rPr>
              <a:t> (1949) 1736</a:t>
            </a:r>
            <a:br>
              <a:rPr lang="es-ES" sz="2400" dirty="0">
                <a:solidFill>
                  <a:srgbClr val="FE801A"/>
                </a:solidFill>
                <a:latin typeface="Arial" charset="0"/>
                <a:cs typeface="Arial" charset="0"/>
              </a:rPr>
            </a:br>
            <a:r>
              <a:rPr lang="es-ES" sz="2400" dirty="0">
                <a:solidFill>
                  <a:srgbClr val="4A9BDC"/>
                </a:solidFill>
                <a:latin typeface="Arial"/>
                <a:cs typeface="Arial"/>
              </a:rPr>
              <a:t>J.S</a:t>
            </a:r>
            <a:r>
              <a:rPr lang="es-ES" sz="2400" dirty="0">
                <a:solidFill>
                  <a:srgbClr val="4A9BDC"/>
                </a:solidFill>
                <a:latin typeface="Arial" charset="0"/>
                <a:cs typeface="Arial" charset="0"/>
              </a:rPr>
              <a:t>. </a:t>
            </a:r>
            <a:r>
              <a:rPr lang="es-ES" sz="2400" dirty="0" err="1">
                <a:solidFill>
                  <a:srgbClr val="4A9BDC"/>
                </a:solidFill>
                <a:latin typeface="Arial" charset="0"/>
                <a:cs typeface="Arial" charset="0"/>
              </a:rPr>
              <a:t>Schwinger</a:t>
            </a:r>
            <a:r>
              <a:rPr lang="es-ES" sz="2400" dirty="0">
                <a:solidFill>
                  <a:srgbClr val="4A9BDC"/>
                </a:solidFill>
                <a:latin typeface="Arial" charset="0"/>
                <a:cs typeface="Arial" charset="0"/>
              </a:rPr>
              <a:t/>
            </a:r>
            <a:br>
              <a:rPr lang="es-ES" sz="2400" dirty="0">
                <a:solidFill>
                  <a:srgbClr val="4A9BDC"/>
                </a:solidFill>
                <a:latin typeface="Arial" charset="0"/>
                <a:cs typeface="Arial" charset="0"/>
              </a:rPr>
            </a:br>
            <a:r>
              <a:rPr lang="es-ES" sz="2400" dirty="0">
                <a:solidFill>
                  <a:srgbClr val="FFFFFF"/>
                </a:solidFill>
                <a:latin typeface="Arial" charset="0"/>
                <a:cs typeface="Arial" charset="0"/>
              </a:rPr>
              <a:t>   </a:t>
            </a:r>
            <a:r>
              <a:rPr lang="es-ES" sz="2400" dirty="0" err="1">
                <a:solidFill>
                  <a:srgbClr val="FE801A"/>
                </a:solidFill>
                <a:latin typeface="Arial" charset="0"/>
                <a:cs typeface="Arial" charset="0"/>
              </a:rPr>
              <a:t>Proc</a:t>
            </a:r>
            <a:r>
              <a:rPr lang="es-ES" sz="2400" dirty="0">
                <a:solidFill>
                  <a:srgbClr val="FE801A"/>
                </a:solidFill>
                <a:latin typeface="Arial" charset="0"/>
                <a:cs typeface="Arial" charset="0"/>
              </a:rPr>
              <a:t>. </a:t>
            </a:r>
            <a:r>
              <a:rPr lang="es-ES" sz="2400" dirty="0" err="1">
                <a:solidFill>
                  <a:srgbClr val="FE801A"/>
                </a:solidFill>
                <a:latin typeface="Arial" charset="0"/>
                <a:cs typeface="Arial" charset="0"/>
              </a:rPr>
              <a:t>Nat</a:t>
            </a:r>
            <a:r>
              <a:rPr lang="es-ES" sz="2400" dirty="0">
                <a:solidFill>
                  <a:srgbClr val="FE801A"/>
                </a:solidFill>
                <a:latin typeface="Arial" charset="0"/>
                <a:cs typeface="Arial" charset="0"/>
              </a:rPr>
              <a:t>. </a:t>
            </a:r>
            <a:r>
              <a:rPr lang="es-ES" sz="2400" dirty="0" err="1">
                <a:solidFill>
                  <a:srgbClr val="FE801A"/>
                </a:solidFill>
                <a:latin typeface="Arial" charset="0"/>
                <a:cs typeface="Arial" charset="0"/>
              </a:rPr>
              <a:t>Acad</a:t>
            </a:r>
            <a:r>
              <a:rPr lang="es-ES" sz="2400" dirty="0">
                <a:solidFill>
                  <a:srgbClr val="FE801A"/>
                </a:solidFill>
                <a:latin typeface="Arial" charset="0"/>
                <a:cs typeface="Arial" charset="0"/>
              </a:rPr>
              <a:t>. Sc. </a:t>
            </a:r>
            <a:r>
              <a:rPr lang="es-ES" sz="2400" b="1" i="1" dirty="0">
                <a:solidFill>
                  <a:srgbClr val="FE801A"/>
                </a:solidFill>
                <a:latin typeface="Arial" charset="0"/>
                <a:cs typeface="Arial" charset="0"/>
              </a:rPr>
              <a:t>37 </a:t>
            </a:r>
            <a:r>
              <a:rPr lang="es-ES" sz="2400" dirty="0">
                <a:solidFill>
                  <a:srgbClr val="FE801A"/>
                </a:solidFill>
                <a:latin typeface="Arial" charset="0"/>
                <a:cs typeface="Arial" charset="0"/>
              </a:rPr>
              <a:t>(1951) 452</a:t>
            </a:r>
          </a:p>
        </p:txBody>
      </p:sp>
    </p:spTree>
    <p:extLst>
      <p:ext uri="{BB962C8B-B14F-4D97-AF65-F5344CB8AC3E}">
        <p14:creationId xmlns:p14="http://schemas.microsoft.com/office/powerpoint/2010/main" val="3259530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391509" y="14377"/>
            <a:ext cx="6460961" cy="707886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s-ES" sz="4000" i="1" dirty="0" err="1">
                <a:solidFill>
                  <a:srgbClr val="DF2E28"/>
                </a:solidFill>
                <a:latin typeface="Arial"/>
                <a:cs typeface="Arial"/>
              </a:rPr>
              <a:t>SDEs</a:t>
            </a:r>
            <a:endParaRPr lang="es-ES" i="1" dirty="0" err="1">
              <a:solidFill>
                <a:srgbClr val="DF2E28"/>
              </a:solidFill>
            </a:endParaRPr>
          </a:p>
        </p:txBody>
      </p:sp>
      <p:pic>
        <p:nvPicPr>
          <p:cNvPr id="3" name="Imagen 2" descr="FermionPropSDEforQ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1286" y="1550009"/>
            <a:ext cx="7585312" cy="18993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CuadroTexto 4"/>
          <p:cNvSpPr txBox="1"/>
          <p:nvPr/>
        </p:nvSpPr>
        <p:spPr>
          <a:xfrm>
            <a:off x="199698" y="763987"/>
            <a:ext cx="10417175" cy="707886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s-ES" sz="4000" dirty="0" err="1">
                <a:solidFill>
                  <a:srgbClr val="FE801A"/>
                </a:solidFill>
                <a:latin typeface="Times New Roman" charset="0"/>
                <a:cs typeface="Times New Roman" charset="0"/>
              </a:rPr>
              <a:t>Fermion</a:t>
            </a:r>
            <a:r>
              <a:rPr lang="es-ES" sz="4000" dirty="0">
                <a:solidFill>
                  <a:srgbClr val="FE801A"/>
                </a:solidFill>
                <a:latin typeface="Times New Roman" charset="0"/>
                <a:cs typeface="Times New Roman" charset="0"/>
              </a:rPr>
              <a:t> </a:t>
            </a:r>
            <a:r>
              <a:rPr lang="es-ES" sz="4000" dirty="0" err="1">
                <a:solidFill>
                  <a:srgbClr val="FE801A"/>
                </a:solidFill>
                <a:latin typeface="Times New Roman" charset="0"/>
                <a:cs typeface="Times New Roman" charset="0"/>
              </a:rPr>
              <a:t>propagator</a:t>
            </a:r>
            <a:r>
              <a:rPr lang="es-ES" sz="4000" dirty="0">
                <a:solidFill>
                  <a:srgbClr val="FE801A"/>
                </a:solidFill>
                <a:latin typeface="Times New Roman" charset="0"/>
                <a:cs typeface="Times New Roman" charset="0"/>
              </a:rPr>
              <a:t> SDE (Gap </a:t>
            </a:r>
            <a:r>
              <a:rPr lang="es-ES" sz="4000" dirty="0" err="1">
                <a:solidFill>
                  <a:srgbClr val="FE801A"/>
                </a:solidFill>
                <a:latin typeface="Times New Roman" charset="0"/>
                <a:cs typeface="Times New Roman" charset="0"/>
              </a:rPr>
              <a:t>equation</a:t>
            </a:r>
            <a:r>
              <a:rPr lang="es-ES" sz="4000" dirty="0">
                <a:solidFill>
                  <a:srgbClr val="FE801A"/>
                </a:solidFill>
                <a:latin typeface="Times New Roman" charset="0"/>
                <a:cs typeface="Times New Roman" charset="0"/>
              </a:rPr>
              <a:t>)</a:t>
            </a:r>
          </a:p>
        </p:txBody>
      </p:sp>
      <p:sp>
        <p:nvSpPr>
          <p:cNvPr id="11" name="CuadroTexto 10"/>
          <p:cNvSpPr txBox="1"/>
          <p:nvPr/>
        </p:nvSpPr>
        <p:spPr>
          <a:xfrm flipH="1">
            <a:off x="257842" y="5032598"/>
            <a:ext cx="6149234" cy="58477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s-ES" sz="3200" i="1" dirty="0">
                <a:solidFill>
                  <a:srgbClr val="81BB42"/>
                </a:solidFill>
                <a:latin typeface="Arial"/>
                <a:cs typeface="Arial"/>
              </a:rPr>
              <a:t> </a:t>
            </a:r>
            <a:r>
              <a:rPr lang="es-ES" sz="3200" i="1" dirty="0" err="1">
                <a:solidFill>
                  <a:srgbClr val="4A9BDC"/>
                </a:solidFill>
                <a:latin typeface="Arial"/>
                <a:cs typeface="Arial"/>
              </a:rPr>
              <a:t>Photon</a:t>
            </a:r>
            <a:r>
              <a:rPr lang="es-ES" sz="3200" i="1" dirty="0">
                <a:solidFill>
                  <a:srgbClr val="4A9BDC"/>
                </a:solidFill>
                <a:latin typeface="Arial"/>
                <a:cs typeface="Arial"/>
              </a:rPr>
              <a:t> </a:t>
            </a:r>
            <a:r>
              <a:rPr lang="es-ES" sz="3200" i="1">
                <a:solidFill>
                  <a:srgbClr val="4A9BDC"/>
                </a:solidFill>
                <a:latin typeface="Arial"/>
                <a:cs typeface="Arial"/>
              </a:rPr>
              <a:t>propagator</a:t>
            </a:r>
            <a:endParaRPr lang="es-ES" sz="3200" i="1" dirty="0" err="1">
              <a:solidFill>
                <a:srgbClr val="4A9BDC"/>
              </a:solidFill>
              <a:latin typeface="Arial"/>
              <a:cs typeface="Arial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589" y="4869890"/>
            <a:ext cx="1667425" cy="817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2305" y="4013348"/>
            <a:ext cx="1294510" cy="6765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2845" y="5883132"/>
            <a:ext cx="2092875" cy="6540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6" name="CuadroTexto 15"/>
          <p:cNvSpPr txBox="1"/>
          <p:nvPr/>
        </p:nvSpPr>
        <p:spPr>
          <a:xfrm>
            <a:off x="297902" y="4068555"/>
            <a:ext cx="5178900" cy="58420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s-ES" sz="3200" i="1" dirty="0">
                <a:solidFill>
                  <a:srgbClr val="81BB42"/>
                </a:solidFill>
                <a:latin typeface="Arial"/>
                <a:cs typeface="Arial"/>
              </a:rPr>
              <a:t> </a:t>
            </a:r>
            <a:r>
              <a:rPr lang="es-ES" sz="3200" i="1" dirty="0" err="1">
                <a:solidFill>
                  <a:srgbClr val="4A9BDC"/>
                </a:solidFill>
                <a:latin typeface="Arial"/>
                <a:cs typeface="Arial"/>
              </a:rPr>
              <a:t>Fermion</a:t>
            </a:r>
            <a:r>
              <a:rPr lang="es-ES" sz="3200" i="1" dirty="0">
                <a:solidFill>
                  <a:srgbClr val="4A9BDC"/>
                </a:solidFill>
                <a:latin typeface="Arial"/>
                <a:cs typeface="Arial"/>
              </a:rPr>
              <a:t> </a:t>
            </a:r>
            <a:r>
              <a:rPr lang="es-ES" sz="3200" i="1" dirty="0" err="1">
                <a:solidFill>
                  <a:srgbClr val="4A9BDC"/>
                </a:solidFill>
                <a:latin typeface="Arial"/>
                <a:cs typeface="Arial"/>
              </a:rPr>
              <a:t>propagator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129033" y="5917325"/>
            <a:ext cx="7469633" cy="58578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s-ES" sz="3200" i="1" dirty="0">
                <a:solidFill>
                  <a:srgbClr val="81BB42"/>
                </a:solidFill>
                <a:latin typeface="Arial"/>
                <a:cs typeface="Arial"/>
              </a:rPr>
              <a:t> </a:t>
            </a:r>
            <a:r>
              <a:rPr lang="es-ES" sz="3200" i="1">
                <a:solidFill>
                  <a:srgbClr val="4A9BDC"/>
                </a:solidFill>
                <a:latin typeface="Arial"/>
                <a:cs typeface="Arial"/>
              </a:rPr>
              <a:t>Three-point</a:t>
            </a:r>
            <a:r>
              <a:rPr lang="es-ES" sz="3200" i="1" dirty="0">
                <a:solidFill>
                  <a:srgbClr val="4A9BDC"/>
                </a:solidFill>
                <a:latin typeface="Arial"/>
                <a:cs typeface="Arial"/>
              </a:rPr>
              <a:t> (</a:t>
            </a:r>
            <a:r>
              <a:rPr lang="es-ES" sz="3200" i="1" dirty="0" err="1">
                <a:solidFill>
                  <a:srgbClr val="4A9BDC"/>
                </a:solidFill>
                <a:latin typeface="Arial"/>
                <a:cs typeface="Arial"/>
              </a:rPr>
              <a:t>Fermion-photon</a:t>
            </a:r>
            <a:r>
              <a:rPr lang="es-ES" sz="3200" i="1" dirty="0">
                <a:solidFill>
                  <a:srgbClr val="4A9BDC"/>
                </a:solidFill>
                <a:latin typeface="Arial"/>
                <a:cs typeface="Arial"/>
              </a:rPr>
              <a:t>) </a:t>
            </a:r>
            <a:r>
              <a:rPr lang="es-ES" sz="3200" i="1" dirty="0" err="1">
                <a:solidFill>
                  <a:srgbClr val="4A9BDC"/>
                </a:solidFill>
                <a:latin typeface="Arial"/>
                <a:cs typeface="Arial"/>
              </a:rPr>
              <a:t>vertex</a:t>
            </a:r>
          </a:p>
        </p:txBody>
      </p:sp>
    </p:spTree>
    <p:extLst>
      <p:ext uri="{BB962C8B-B14F-4D97-AF65-F5344CB8AC3E}">
        <p14:creationId xmlns:p14="http://schemas.microsoft.com/office/powerpoint/2010/main" val="458344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391509" y="14377"/>
            <a:ext cx="6460961" cy="707886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s-ES" sz="4000" i="1" dirty="0" err="1">
                <a:solidFill>
                  <a:srgbClr val="DF2E28"/>
                </a:solidFill>
                <a:latin typeface="Arial"/>
                <a:cs typeface="Arial"/>
              </a:rPr>
              <a:t>SDEs</a:t>
            </a:r>
            <a:endParaRPr lang="es-ES" i="1" dirty="0" err="1">
              <a:solidFill>
                <a:srgbClr val="DF2E28"/>
              </a:solidFill>
            </a:endParaRPr>
          </a:p>
        </p:txBody>
      </p:sp>
      <p:pic>
        <p:nvPicPr>
          <p:cNvPr id="3" name="Imagen 2" descr="FermionPropSDEforQ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1286" y="1550009"/>
            <a:ext cx="7585312" cy="18993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Imagen 3" descr="PhotonPropSDEforQEDComplet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5563" y="4467834"/>
            <a:ext cx="7584247" cy="19597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CuadroTexto 4"/>
          <p:cNvSpPr txBox="1"/>
          <p:nvPr/>
        </p:nvSpPr>
        <p:spPr>
          <a:xfrm>
            <a:off x="199698" y="763987"/>
            <a:ext cx="10417175" cy="707886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s-ES" sz="4000" dirty="0" err="1">
                <a:solidFill>
                  <a:srgbClr val="FE801A"/>
                </a:solidFill>
                <a:latin typeface="Times New Roman" charset="0"/>
                <a:cs typeface="Times New Roman" charset="0"/>
              </a:rPr>
              <a:t>Fermion</a:t>
            </a:r>
            <a:r>
              <a:rPr lang="es-ES" sz="4000" dirty="0">
                <a:solidFill>
                  <a:srgbClr val="FE801A"/>
                </a:solidFill>
                <a:latin typeface="Times New Roman" charset="0"/>
                <a:cs typeface="Times New Roman" charset="0"/>
              </a:rPr>
              <a:t> </a:t>
            </a:r>
            <a:r>
              <a:rPr lang="es-ES" sz="4000" dirty="0" err="1">
                <a:solidFill>
                  <a:srgbClr val="FE801A"/>
                </a:solidFill>
                <a:latin typeface="Times New Roman" charset="0"/>
                <a:cs typeface="Times New Roman" charset="0"/>
              </a:rPr>
              <a:t>propagator</a:t>
            </a:r>
            <a:r>
              <a:rPr lang="es-ES" sz="4000" dirty="0">
                <a:solidFill>
                  <a:srgbClr val="FE801A"/>
                </a:solidFill>
                <a:latin typeface="Times New Roman" charset="0"/>
                <a:cs typeface="Times New Roman" charset="0"/>
              </a:rPr>
              <a:t> SDE (Gap </a:t>
            </a:r>
            <a:r>
              <a:rPr lang="es-ES" sz="4000" dirty="0" err="1">
                <a:solidFill>
                  <a:srgbClr val="FE801A"/>
                </a:solidFill>
                <a:latin typeface="Times New Roman" charset="0"/>
                <a:cs typeface="Times New Roman" charset="0"/>
              </a:rPr>
              <a:t>equation</a:t>
            </a:r>
            <a:r>
              <a:rPr lang="es-ES" sz="4000" dirty="0">
                <a:solidFill>
                  <a:srgbClr val="FE801A"/>
                </a:solidFill>
                <a:latin typeface="Times New Roman" charset="0"/>
                <a:cs typeface="Times New Roman" charset="0"/>
              </a:rPr>
              <a:t>)</a:t>
            </a:r>
          </a:p>
        </p:txBody>
      </p:sp>
      <p:sp>
        <p:nvSpPr>
          <p:cNvPr id="6" name="CuadroTexto 5"/>
          <p:cNvSpPr txBox="1"/>
          <p:nvPr/>
        </p:nvSpPr>
        <p:spPr>
          <a:xfrm flipH="1">
            <a:off x="259400" y="3646295"/>
            <a:ext cx="6021714" cy="707886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s-ES" sz="4000">
                <a:solidFill>
                  <a:srgbClr val="FE801A"/>
                </a:solidFill>
                <a:latin typeface="Times New Roman" charset="0"/>
                <a:cs typeface="Times New Roman" charset="0"/>
              </a:rPr>
              <a:t>Photon</a:t>
            </a:r>
            <a:r>
              <a:rPr lang="es-ES" sz="4000" dirty="0">
                <a:solidFill>
                  <a:srgbClr val="FE801A"/>
                </a:solidFill>
                <a:latin typeface="Times New Roman" charset="0"/>
                <a:cs typeface="Times New Roman" charset="0"/>
              </a:rPr>
              <a:t> </a:t>
            </a:r>
            <a:r>
              <a:rPr lang="es-ES" sz="4000" dirty="0" err="1">
                <a:solidFill>
                  <a:srgbClr val="FE801A"/>
                </a:solidFill>
                <a:latin typeface="Times New Roman" charset="0"/>
                <a:cs typeface="Times New Roman" charset="0"/>
              </a:rPr>
              <a:t>ropagator</a:t>
            </a:r>
            <a:r>
              <a:rPr lang="es-ES" sz="4000" dirty="0">
                <a:solidFill>
                  <a:srgbClr val="FE801A"/>
                </a:solidFill>
                <a:latin typeface="Times New Roman" charset="0"/>
                <a:cs typeface="Times New Roman" charset="0"/>
              </a:rPr>
              <a:t> SDE</a:t>
            </a:r>
          </a:p>
        </p:txBody>
      </p:sp>
      <p:sp>
        <p:nvSpPr>
          <p:cNvPr id="7" name="Elipse 6"/>
          <p:cNvSpPr/>
          <p:nvPr/>
        </p:nvSpPr>
        <p:spPr>
          <a:xfrm>
            <a:off x="7801420" y="1683046"/>
            <a:ext cx="914400" cy="882354"/>
          </a:xfrm>
          <a:prstGeom prst="ellipse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redondeado 7"/>
          <p:cNvSpPr/>
          <p:nvPr/>
        </p:nvSpPr>
        <p:spPr>
          <a:xfrm>
            <a:off x="68263" y="3724275"/>
            <a:ext cx="9727459" cy="3062288"/>
          </a:xfrm>
          <a:prstGeom prst="round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9" name="Conector recto de flecha 8"/>
          <p:cNvCxnSpPr/>
          <p:nvPr/>
        </p:nvCxnSpPr>
        <p:spPr>
          <a:xfrm flipH="1">
            <a:off x="479038" y="1745526"/>
            <a:ext cx="7561959" cy="1971942"/>
          </a:xfrm>
          <a:prstGeom prst="straightConnector1">
            <a:avLst/>
          </a:prstGeom>
          <a:ln w="57150"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" name="Conector recto de flecha 9"/>
          <p:cNvCxnSpPr/>
          <p:nvPr/>
        </p:nvCxnSpPr>
        <p:spPr>
          <a:xfrm>
            <a:off x="8673262" y="1961186"/>
            <a:ext cx="1042587" cy="2020012"/>
          </a:xfrm>
          <a:prstGeom prst="straightConnector1">
            <a:avLst/>
          </a:prstGeom>
          <a:ln w="57150"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896268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391509" y="14377"/>
            <a:ext cx="6460961" cy="707886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s-ES" sz="4000" i="1" dirty="0" err="1">
                <a:solidFill>
                  <a:srgbClr val="DF2E28"/>
                </a:solidFill>
                <a:latin typeface="Arial"/>
                <a:cs typeface="Arial"/>
              </a:rPr>
              <a:t>SDEs</a:t>
            </a:r>
            <a:endParaRPr lang="es-ES" i="1" dirty="0" err="1">
              <a:solidFill>
                <a:srgbClr val="DF2E28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99698" y="763987"/>
            <a:ext cx="10417175" cy="707886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s-ES" sz="4000" dirty="0" err="1">
                <a:solidFill>
                  <a:srgbClr val="FE801A"/>
                </a:solidFill>
                <a:latin typeface="Times New Roman" charset="0"/>
                <a:cs typeface="Times New Roman" charset="0"/>
              </a:rPr>
              <a:t>Fermion</a:t>
            </a:r>
            <a:r>
              <a:rPr lang="es-ES" sz="4000" dirty="0">
                <a:solidFill>
                  <a:srgbClr val="FE801A"/>
                </a:solidFill>
                <a:latin typeface="Times New Roman" charset="0"/>
                <a:cs typeface="Times New Roman" charset="0"/>
              </a:rPr>
              <a:t> </a:t>
            </a:r>
            <a:r>
              <a:rPr lang="es-ES" sz="4000" dirty="0" err="1">
                <a:solidFill>
                  <a:srgbClr val="FE801A"/>
                </a:solidFill>
                <a:latin typeface="Times New Roman" charset="0"/>
                <a:cs typeface="Times New Roman" charset="0"/>
              </a:rPr>
              <a:t>propagator</a:t>
            </a:r>
            <a:r>
              <a:rPr lang="es-ES" sz="4000" dirty="0">
                <a:solidFill>
                  <a:srgbClr val="FE801A"/>
                </a:solidFill>
                <a:latin typeface="Times New Roman" charset="0"/>
                <a:cs typeface="Times New Roman" charset="0"/>
              </a:rPr>
              <a:t> SDE (Gap </a:t>
            </a:r>
            <a:r>
              <a:rPr lang="es-ES" sz="4000" dirty="0" err="1">
                <a:solidFill>
                  <a:srgbClr val="FE801A"/>
                </a:solidFill>
                <a:latin typeface="Times New Roman" charset="0"/>
                <a:cs typeface="Times New Roman" charset="0"/>
              </a:rPr>
              <a:t>equation</a:t>
            </a:r>
            <a:r>
              <a:rPr lang="es-ES" sz="4000" dirty="0">
                <a:solidFill>
                  <a:srgbClr val="FE801A"/>
                </a:solidFill>
                <a:latin typeface="Times New Roman" charset="0"/>
                <a:cs typeface="Times New Roman" charset="0"/>
              </a:rPr>
              <a:t>)</a:t>
            </a:r>
          </a:p>
        </p:txBody>
      </p:sp>
      <p:sp>
        <p:nvSpPr>
          <p:cNvPr id="6" name="CuadroTexto 5"/>
          <p:cNvSpPr txBox="1"/>
          <p:nvPr/>
        </p:nvSpPr>
        <p:spPr>
          <a:xfrm flipH="1">
            <a:off x="259400" y="3646295"/>
            <a:ext cx="6021714" cy="707886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s-ES" sz="4000">
                <a:solidFill>
                  <a:srgbClr val="FE801A"/>
                </a:solidFill>
                <a:latin typeface="Times New Roman" charset="0"/>
                <a:cs typeface="Times New Roman" charset="0"/>
              </a:rPr>
              <a:t>Photon</a:t>
            </a:r>
            <a:r>
              <a:rPr lang="es-ES" sz="4000" dirty="0">
                <a:solidFill>
                  <a:srgbClr val="FE801A"/>
                </a:solidFill>
                <a:latin typeface="Times New Roman" charset="0"/>
                <a:cs typeface="Times New Roman" charset="0"/>
              </a:rPr>
              <a:t> </a:t>
            </a:r>
            <a:r>
              <a:rPr lang="es-ES" sz="4000" dirty="0" err="1">
                <a:solidFill>
                  <a:srgbClr val="FE801A"/>
                </a:solidFill>
                <a:latin typeface="Times New Roman" charset="0"/>
                <a:cs typeface="Times New Roman" charset="0"/>
              </a:rPr>
              <a:t>ropagator</a:t>
            </a:r>
            <a:r>
              <a:rPr lang="es-ES" sz="4000" dirty="0">
                <a:solidFill>
                  <a:srgbClr val="FE801A"/>
                </a:solidFill>
                <a:latin typeface="Times New Roman" charset="0"/>
                <a:cs typeface="Times New Roman" charset="0"/>
              </a:rPr>
              <a:t> SDE</a:t>
            </a:r>
          </a:p>
        </p:txBody>
      </p:sp>
      <p:pic>
        <p:nvPicPr>
          <p:cNvPr id="11" name="Imagen 10" descr="PhotonPropQuench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3572" y="4641317"/>
            <a:ext cx="4869962" cy="15015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2" name="Rectángulo redondeado 11"/>
          <p:cNvSpPr/>
          <p:nvPr/>
        </p:nvSpPr>
        <p:spPr>
          <a:xfrm>
            <a:off x="57509" y="3723735"/>
            <a:ext cx="9727459" cy="3062288"/>
          </a:xfrm>
          <a:prstGeom prst="round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Imagen 12" descr="FermionPropSDEforQEDQuenche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4745" y="1585720"/>
            <a:ext cx="7502817" cy="17619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cxnSp>
        <p:nvCxnSpPr>
          <p:cNvPr id="9" name="Conector recto de flecha 8"/>
          <p:cNvCxnSpPr/>
          <p:nvPr/>
        </p:nvCxnSpPr>
        <p:spPr>
          <a:xfrm flipH="1">
            <a:off x="479038" y="1745526"/>
            <a:ext cx="7561959" cy="1971942"/>
          </a:xfrm>
          <a:prstGeom prst="straightConnector1">
            <a:avLst/>
          </a:prstGeom>
          <a:ln w="57150"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" name="Conector recto de flecha 9"/>
          <p:cNvCxnSpPr/>
          <p:nvPr/>
        </p:nvCxnSpPr>
        <p:spPr>
          <a:xfrm>
            <a:off x="8673262" y="1961186"/>
            <a:ext cx="1042587" cy="2020012"/>
          </a:xfrm>
          <a:prstGeom prst="straightConnector1">
            <a:avLst/>
          </a:prstGeom>
          <a:ln w="57150"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" name="Elipse 6"/>
          <p:cNvSpPr/>
          <p:nvPr/>
        </p:nvSpPr>
        <p:spPr>
          <a:xfrm>
            <a:off x="7801420" y="1683046"/>
            <a:ext cx="914400" cy="882354"/>
          </a:xfrm>
          <a:prstGeom prst="ellipse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8752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391509" y="14377"/>
            <a:ext cx="6460961" cy="707886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s-ES" sz="4000" i="1" dirty="0" err="1">
                <a:solidFill>
                  <a:srgbClr val="DF2E28"/>
                </a:solidFill>
                <a:latin typeface="Arial"/>
                <a:cs typeface="Arial"/>
              </a:rPr>
              <a:t>SDEs</a:t>
            </a:r>
            <a:endParaRPr lang="es-ES" i="1" dirty="0" err="1">
              <a:solidFill>
                <a:srgbClr val="DF2E28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99698" y="763987"/>
            <a:ext cx="10417175" cy="707886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s-ES" sz="4000" dirty="0" err="1">
                <a:solidFill>
                  <a:srgbClr val="FE801A"/>
                </a:solidFill>
                <a:latin typeface="Times New Roman" charset="0"/>
                <a:cs typeface="Times New Roman" charset="0"/>
              </a:rPr>
              <a:t>Fermion</a:t>
            </a:r>
            <a:r>
              <a:rPr lang="es-ES" sz="4000" dirty="0">
                <a:solidFill>
                  <a:srgbClr val="FE801A"/>
                </a:solidFill>
                <a:latin typeface="Times New Roman" charset="0"/>
                <a:cs typeface="Times New Roman" charset="0"/>
              </a:rPr>
              <a:t> </a:t>
            </a:r>
            <a:r>
              <a:rPr lang="es-ES" sz="4000" dirty="0" err="1">
                <a:solidFill>
                  <a:srgbClr val="FE801A"/>
                </a:solidFill>
                <a:latin typeface="Times New Roman" charset="0"/>
                <a:cs typeface="Times New Roman" charset="0"/>
              </a:rPr>
              <a:t>propagator</a:t>
            </a:r>
            <a:r>
              <a:rPr lang="es-ES" sz="4000" dirty="0">
                <a:solidFill>
                  <a:srgbClr val="FE801A"/>
                </a:solidFill>
                <a:latin typeface="Times New Roman" charset="0"/>
                <a:cs typeface="Times New Roman" charset="0"/>
              </a:rPr>
              <a:t> SDE (Gap </a:t>
            </a:r>
            <a:r>
              <a:rPr lang="es-ES" sz="4000" dirty="0" err="1">
                <a:solidFill>
                  <a:srgbClr val="FE801A"/>
                </a:solidFill>
                <a:latin typeface="Times New Roman" charset="0"/>
                <a:cs typeface="Times New Roman" charset="0"/>
              </a:rPr>
              <a:t>equation</a:t>
            </a:r>
            <a:r>
              <a:rPr lang="es-ES" sz="4000" dirty="0">
                <a:solidFill>
                  <a:srgbClr val="FE801A"/>
                </a:solidFill>
                <a:latin typeface="Times New Roman" charset="0"/>
                <a:cs typeface="Times New Roman" charset="0"/>
              </a:rPr>
              <a:t>)</a:t>
            </a:r>
          </a:p>
        </p:txBody>
      </p:sp>
      <p:sp>
        <p:nvSpPr>
          <p:cNvPr id="6" name="CuadroTexto 5"/>
          <p:cNvSpPr txBox="1"/>
          <p:nvPr/>
        </p:nvSpPr>
        <p:spPr>
          <a:xfrm flipH="1">
            <a:off x="259400" y="3646295"/>
            <a:ext cx="6021714" cy="707886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s-ES" sz="4000" dirty="0" err="1">
                <a:solidFill>
                  <a:srgbClr val="FE801A"/>
                </a:solidFill>
                <a:latin typeface="Times New Roman" charset="0"/>
                <a:cs typeface="Times New Roman" charset="0"/>
              </a:rPr>
              <a:t>Fermion-photon</a:t>
            </a:r>
            <a:r>
              <a:rPr lang="es-ES" sz="4000" dirty="0">
                <a:solidFill>
                  <a:srgbClr val="FE801A"/>
                </a:solidFill>
                <a:latin typeface="Times New Roman" charset="0"/>
                <a:cs typeface="Times New Roman" charset="0"/>
              </a:rPr>
              <a:t> </a:t>
            </a:r>
            <a:r>
              <a:rPr lang="es-ES" sz="4000" dirty="0" err="1">
                <a:solidFill>
                  <a:srgbClr val="FE801A"/>
                </a:solidFill>
                <a:latin typeface="Times New Roman" charset="0"/>
                <a:cs typeface="Times New Roman" charset="0"/>
              </a:rPr>
              <a:t>vertex</a:t>
            </a:r>
          </a:p>
        </p:txBody>
      </p:sp>
      <p:pic>
        <p:nvPicPr>
          <p:cNvPr id="13" name="Imagen 12" descr="FermionPropSDEforQEDQuench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4745" y="1585720"/>
            <a:ext cx="7502817" cy="17619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cxnSp>
        <p:nvCxnSpPr>
          <p:cNvPr id="9" name="Conector recto de flecha 8"/>
          <p:cNvCxnSpPr/>
          <p:nvPr/>
        </p:nvCxnSpPr>
        <p:spPr>
          <a:xfrm flipH="1">
            <a:off x="479039" y="2466577"/>
            <a:ext cx="8459267" cy="1250891"/>
          </a:xfrm>
          <a:prstGeom prst="straightConnector1">
            <a:avLst/>
          </a:prstGeom>
          <a:ln w="57150"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" name="Conector recto de flecha 9"/>
          <p:cNvCxnSpPr/>
          <p:nvPr/>
        </p:nvCxnSpPr>
        <p:spPr>
          <a:xfrm>
            <a:off x="9378290" y="2794400"/>
            <a:ext cx="433699" cy="1363055"/>
          </a:xfrm>
          <a:prstGeom prst="straightConnector1">
            <a:avLst/>
          </a:prstGeom>
          <a:ln w="57150"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" name="Elipse 6"/>
          <p:cNvSpPr/>
          <p:nvPr/>
        </p:nvSpPr>
        <p:spPr>
          <a:xfrm>
            <a:off x="8506448" y="2484214"/>
            <a:ext cx="914400" cy="882354"/>
          </a:xfrm>
          <a:prstGeom prst="ellipse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 descr="FermionPhotonVertexSD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5248" y="4440935"/>
            <a:ext cx="7809056" cy="18058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2" name="Rectángulo redondeado 11"/>
          <p:cNvSpPr/>
          <p:nvPr/>
        </p:nvSpPr>
        <p:spPr>
          <a:xfrm>
            <a:off x="57509" y="3723735"/>
            <a:ext cx="9727459" cy="3062288"/>
          </a:xfrm>
          <a:prstGeom prst="round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/>
          <p:cNvSpPr txBox="1"/>
          <p:nvPr/>
        </p:nvSpPr>
        <p:spPr>
          <a:xfrm flipH="1">
            <a:off x="10110684" y="5159272"/>
            <a:ext cx="1294911" cy="58477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s-ES" sz="3200" dirty="0">
                <a:solidFill>
                  <a:srgbClr val="E9BF35"/>
                </a:solidFill>
                <a:latin typeface="Arial"/>
                <a:cs typeface="Arial"/>
              </a:rPr>
              <a:t>=  ¿?</a:t>
            </a:r>
            <a:endParaRPr lang="es-ES" dirty="0">
              <a:solidFill>
                <a:srgbClr val="E9BF35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9506719" y="3693552"/>
            <a:ext cx="2743200" cy="58477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s-ES" sz="3200" dirty="0" err="1">
                <a:solidFill>
                  <a:srgbClr val="4A9BDC"/>
                </a:solidFill>
                <a:latin typeface="Arial"/>
                <a:cs typeface="Arial"/>
              </a:rPr>
              <a:t>Ansatz</a:t>
            </a:r>
            <a:endParaRPr lang="es-ES" sz="3200">
              <a:solidFill>
                <a:srgbClr val="4A9BDC"/>
              </a:solidFill>
            </a:endParaRPr>
          </a:p>
        </p:txBody>
      </p:sp>
      <p:sp>
        <p:nvSpPr>
          <p:cNvPr id="15" name="Rectángulo redondeado 14"/>
          <p:cNvSpPr/>
          <p:nvPr/>
        </p:nvSpPr>
        <p:spPr>
          <a:xfrm>
            <a:off x="10172403" y="3732213"/>
            <a:ext cx="1490663" cy="625727"/>
          </a:xfrm>
          <a:prstGeom prst="round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6" name="Conector recto de flecha 15"/>
          <p:cNvCxnSpPr/>
          <p:nvPr/>
        </p:nvCxnSpPr>
        <p:spPr>
          <a:xfrm>
            <a:off x="10932558" y="4332644"/>
            <a:ext cx="17091" cy="786213"/>
          </a:xfrm>
          <a:prstGeom prst="straightConnector1">
            <a:avLst/>
          </a:prstGeom>
          <a:ln w="57150"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724734325"/>
      </p:ext>
    </p:extLst>
  </p:cSld>
  <p:clrMapOvr>
    <a:masterClrMapping/>
  </p:clrMapOvr>
</p:sld>
</file>

<file path=ppt/theme/theme1.xml><?xml version="1.0" encoding="utf-8"?>
<a:theme xmlns:a="http://schemas.openxmlformats.org/drawingml/2006/main" name="Estela de condensación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0</Words>
  <Application>Microsoft Office PowerPoint</Application>
  <PresentationFormat>Panorámica</PresentationFormat>
  <Paragraphs>0</Paragraphs>
  <Slides>18</Slides>
  <Notes>18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Estela de condensación</vt:lpstr>
      <vt:lpstr>THE THREE-POINT VERTEX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Thanks!!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Chalalai Sarakor</dc:creator>
  <cp:lastModifiedBy>Chalalai Sarakor</cp:lastModifiedBy>
  <cp:revision>14</cp:revision>
  <dcterms:created xsi:type="dcterms:W3CDTF">2013-07-30T10:54:28Z</dcterms:created>
  <dcterms:modified xsi:type="dcterms:W3CDTF">2015-06-15T16:05:44Z</dcterms:modified>
</cp:coreProperties>
</file>